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4"/>
  </p:notesMasterIdLst>
  <p:handoutMasterIdLst>
    <p:handoutMasterId r:id="rId45"/>
  </p:handoutMasterIdLst>
  <p:sldIdLst>
    <p:sldId id="256" r:id="rId5"/>
    <p:sldId id="497" r:id="rId6"/>
    <p:sldId id="258" r:id="rId7"/>
    <p:sldId id="464" r:id="rId8"/>
    <p:sldId id="460" r:id="rId9"/>
    <p:sldId id="463" r:id="rId10"/>
    <p:sldId id="462" r:id="rId11"/>
    <p:sldId id="465" r:id="rId12"/>
    <p:sldId id="466" r:id="rId13"/>
    <p:sldId id="467" r:id="rId14"/>
    <p:sldId id="468" r:id="rId15"/>
    <p:sldId id="469" r:id="rId16"/>
    <p:sldId id="470" r:id="rId17"/>
    <p:sldId id="471" r:id="rId18"/>
    <p:sldId id="472" r:id="rId19"/>
    <p:sldId id="473" r:id="rId20"/>
    <p:sldId id="474" r:id="rId21"/>
    <p:sldId id="475" r:id="rId22"/>
    <p:sldId id="476" r:id="rId23"/>
    <p:sldId id="477" r:id="rId24"/>
    <p:sldId id="478" r:id="rId25"/>
    <p:sldId id="479" r:id="rId26"/>
    <p:sldId id="480" r:id="rId27"/>
    <p:sldId id="481" r:id="rId28"/>
    <p:sldId id="482" r:id="rId29"/>
    <p:sldId id="483" r:id="rId30"/>
    <p:sldId id="484" r:id="rId31"/>
    <p:sldId id="485" r:id="rId32"/>
    <p:sldId id="486" r:id="rId33"/>
    <p:sldId id="487" r:id="rId34"/>
    <p:sldId id="488" r:id="rId35"/>
    <p:sldId id="489" r:id="rId36"/>
    <p:sldId id="490" r:id="rId37"/>
    <p:sldId id="491" r:id="rId38"/>
    <p:sldId id="492" r:id="rId39"/>
    <p:sldId id="493" r:id="rId40"/>
    <p:sldId id="494" r:id="rId41"/>
    <p:sldId id="495" r:id="rId42"/>
    <p:sldId id="496" r:id="rId43"/>
  </p:sldIdLst>
  <p:sldSz cx="9144000" cy="6858000" type="screen4x3"/>
  <p:notesSz cx="9928225" cy="6797675"/>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82" autoAdjust="0"/>
    <p:restoredTop sz="94646" autoAdjust="0"/>
  </p:normalViewPr>
  <p:slideViewPr>
    <p:cSldViewPr>
      <p:cViewPr varScale="1">
        <p:scale>
          <a:sx n="82" d="100"/>
          <a:sy n="82" d="100"/>
        </p:scale>
        <p:origin x="1062" y="9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19/08/2016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8/19/2016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9239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949153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72566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453485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55249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079465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854869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401891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28075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94679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635022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695142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864313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6765036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3778937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075986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562433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871469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3097739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5722462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515733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326038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8750005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39512914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9615827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8076914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5594353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6401558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6037226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8368464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5609858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42452128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563415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46916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928720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810546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043607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16769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00592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31.xml"/><Relationship Id="rId3" Type="http://schemas.openxmlformats.org/officeDocument/2006/relationships/slide" Target="../slides/slide3.xml"/><Relationship Id="rId7" Type="http://schemas.openxmlformats.org/officeDocument/2006/relationships/slide" Target="../slides/slide38.xml"/><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22.xml"/><Relationship Id="rId4" Type="http://schemas.openxmlformats.org/officeDocument/2006/relationships/slide" Target="../slides/slide15.xml"/><Relationship Id="rId9" Type="http://schemas.openxmlformats.org/officeDocument/2006/relationships/slide" Target="../slides/slide3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29693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5.1.1</a:t>
            </a:r>
            <a:endParaRPr lang="en-GB" sz="20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109224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881561"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5.1.2</a:t>
            </a:r>
            <a:endParaRPr lang="en-GB" sz="2000"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376253"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Glossary</a:t>
            </a:r>
            <a:endParaRPr lang="en-GB" sz="2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66189"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5.1.3</a:t>
            </a:r>
            <a:endParaRPr lang="en-GB" sz="2000"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7" action="ppaction://hlinksldjump"/>
          </p:cNvPr>
          <p:cNvSpPr/>
          <p:nvPr userDrawn="1"/>
        </p:nvSpPr>
        <p:spPr>
          <a:xfrm>
            <a:off x="5220072" y="692696"/>
            <a:ext cx="136815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Exam Question</a:t>
            </a:r>
            <a:endParaRPr lang="en-GB" sz="2400" b="1" dirty="0">
              <a:latin typeface="Arial" panose="020B0604020202020204" pitchFamily="34" charset="0"/>
              <a:cs typeface="Arial" panose="020B0604020202020204" pitchFamily="34" charset="0"/>
            </a:endParaRPr>
          </a:p>
        </p:txBody>
      </p:sp>
      <p:sp>
        <p:nvSpPr>
          <p:cNvPr id="12" name="Round Same Side Corner Rectangle 11">
            <a:hlinkClick r:id="rId8" action="ppaction://hlinksldjump"/>
          </p:cNvPr>
          <p:cNvSpPr/>
          <p:nvPr userDrawn="1"/>
        </p:nvSpPr>
        <p:spPr>
          <a:xfrm>
            <a:off x="4050817"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5.1.4</a:t>
            </a:r>
            <a:endParaRPr lang="en-GB" sz="2000" b="1" dirty="0">
              <a:latin typeface="Arial" panose="020B0604020202020204" pitchFamily="34" charset="0"/>
              <a:cs typeface="Arial" panose="020B0604020202020204" pitchFamily="34" charset="0"/>
            </a:endParaRPr>
          </a:p>
        </p:txBody>
      </p:sp>
      <p:sp>
        <p:nvSpPr>
          <p:cNvPr id="13" name="Round Same Side Corner Rectangle 12">
            <a:hlinkClick r:id="rId9" action="ppaction://hlinksldjump"/>
          </p:cNvPr>
          <p:cNvSpPr/>
          <p:nvPr userDrawn="1"/>
        </p:nvSpPr>
        <p:spPr>
          <a:xfrm>
            <a:off x="463544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5.1.5</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5.1%20-%20Tasks/Activity%2021.1%20-%20Finance%20needs.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hyperlink" Target="5.1%20-%20Tasks/Activity%2021.3%20-%20Internal%20Finance.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file:///C:\Users\HP-PC\Documents\British%20School%20-%20Business%20Studies\5.1%20-%20Tasks\5.1%20-%20Exam%20Styled%20Questions.docx" TargetMode="Externa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5.1%20-%20Tasks/Activity%2021.4%20-%20External%20Finance.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www.money4medstudents.org/borrowing-under-shariah-law" TargetMode="External"/><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gif"/></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5.1%20-%20Tasks/Activity%2021.7%20-%20Finance%20Choice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Activity%2021.8%20-%20Finance%20Choice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Activity%2021.9%20-%20Share%20Considera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jpg"/></Relationships>
</file>

<file path=ppt/slides/_rels/slide38.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5.1%20-%20Exam%20Styled%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5.1%20-%20Exam%20Styled%20Questions.docx"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5.1 – Business Finance: Needs and Sources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96752"/>
            <a:ext cx="8496623" cy="5355312"/>
          </a:xfrm>
          <a:prstGeom prst="rect">
            <a:avLst/>
          </a:prstGeom>
        </p:spPr>
        <p:txBody>
          <a:bodyPr wrap="square">
            <a:spAutoFit/>
          </a:bodyPr>
          <a:lstStyle/>
          <a:p>
            <a:pPr>
              <a:spcAft>
                <a:spcPts val="0"/>
              </a:spcAft>
              <a:buClr>
                <a:srgbClr val="00B050"/>
              </a:buClr>
            </a:pPr>
            <a:r>
              <a:rPr lang="en-US" b="1" dirty="0" smtClean="0">
                <a:solidFill>
                  <a:srgbClr val="FF0000"/>
                </a:solidFill>
              </a:rPr>
              <a:t>Activity 21.1 – </a:t>
            </a:r>
            <a:r>
              <a:rPr lang="en-US" dirty="0" smtClean="0">
                <a:solidFill>
                  <a:srgbClr val="FF0000"/>
                </a:solidFill>
              </a:rPr>
              <a:t>Look at the list below of expenses for a Sports </a:t>
            </a:r>
            <a:r>
              <a:rPr lang="en-US" dirty="0">
                <a:solidFill>
                  <a:srgbClr val="FF0000"/>
                </a:solidFill>
              </a:rPr>
              <a:t>C</a:t>
            </a:r>
            <a:r>
              <a:rPr lang="en-US" dirty="0" smtClean="0">
                <a:solidFill>
                  <a:srgbClr val="FF0000"/>
                </a:solidFill>
              </a:rPr>
              <a:t>entre. Using the table tick whether </a:t>
            </a:r>
            <a:r>
              <a:rPr lang="en-US" dirty="0">
                <a:solidFill>
                  <a:srgbClr val="FF0000"/>
                </a:solidFill>
              </a:rPr>
              <a:t>y</a:t>
            </a:r>
            <a:r>
              <a:rPr lang="en-US" dirty="0" smtClean="0">
                <a:solidFill>
                  <a:srgbClr val="FF0000"/>
                </a:solidFill>
              </a:rPr>
              <a:t>ou consider each is either capital expenditure or revenue expenditure.</a:t>
            </a:r>
          </a:p>
          <a:p>
            <a:pPr>
              <a:spcAft>
                <a:spcPts val="0"/>
              </a:spcAft>
              <a:buClr>
                <a:srgbClr val="00B050"/>
              </a:buClr>
            </a:pPr>
            <a:endParaRPr lang="en-US" dirty="0">
              <a:solidFill>
                <a:srgbClr val="FF0000"/>
              </a:solidFill>
            </a:endParaRPr>
          </a:p>
          <a:p>
            <a:pPr>
              <a:spcAft>
                <a:spcPts val="0"/>
              </a:spcAft>
              <a:buClr>
                <a:srgbClr val="00B050"/>
              </a:buClr>
            </a:pPr>
            <a:endParaRPr lang="en-US" dirty="0" smtClean="0">
              <a:solidFill>
                <a:srgbClr val="FF0000"/>
              </a:solidFill>
            </a:endParaRPr>
          </a:p>
          <a:p>
            <a:pPr>
              <a:spcAft>
                <a:spcPts val="0"/>
              </a:spcAft>
              <a:buClr>
                <a:srgbClr val="00B050"/>
              </a:buCl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endParaRPr lang="en-US" dirty="0">
              <a:solidFill>
                <a:srgbClr val="FF0000"/>
              </a:solidFill>
            </a:endParaRPr>
          </a:p>
          <a:p>
            <a:pPr marL="285750" indent="-285750">
              <a:spcAft>
                <a:spcPts val="0"/>
              </a:spcAft>
              <a:buClr>
                <a:srgbClr val="00B050"/>
              </a:buClr>
              <a:buFont typeface="Wingdings 3" panose="05040102010807070707" pitchFamily="18" charset="2"/>
              <a:buChar char=""/>
            </a:pPr>
            <a:endParaRPr lang="en-US" dirty="0" smtClean="0">
              <a:solidFill>
                <a:srgbClr val="FF0000"/>
              </a:solidFill>
            </a:endParaRPr>
          </a:p>
          <a:p>
            <a:pPr>
              <a:spcAft>
                <a:spcPts val="0"/>
              </a:spcAft>
              <a:buClr>
                <a:srgbClr val="00B050"/>
              </a:buClr>
            </a:pPr>
            <a:endParaRPr lang="en-US" dirty="0" smtClean="0">
              <a:solidFill>
                <a:srgbClr val="FF0000"/>
              </a:solidFill>
            </a:endParaRPr>
          </a:p>
          <a:p>
            <a:pPr>
              <a:spcAft>
                <a:spcPts val="0"/>
              </a:spcAft>
              <a:buClr>
                <a:srgbClr val="00B050"/>
              </a:buClr>
            </a:pPr>
            <a:r>
              <a:rPr lang="en-US" b="1" dirty="0" smtClean="0">
                <a:solidFill>
                  <a:srgbClr val="FF0000"/>
                </a:solidFill>
              </a:rPr>
              <a:t>Activity 21.2 –</a:t>
            </a:r>
            <a:r>
              <a:rPr lang="en-US" dirty="0" smtClean="0">
                <a:solidFill>
                  <a:srgbClr val="FF0000"/>
                </a:solidFill>
              </a:rPr>
              <a:t> </a:t>
            </a:r>
            <a:r>
              <a:rPr lang="en-US" b="1" dirty="0" smtClean="0">
                <a:solidFill>
                  <a:srgbClr val="FF0000"/>
                </a:solidFill>
              </a:rPr>
              <a:t>Asser’s Taxi Business</a:t>
            </a:r>
          </a:p>
          <a:p>
            <a:pPr>
              <a:spcAft>
                <a:spcPts val="0"/>
              </a:spcAft>
              <a:buClr>
                <a:srgbClr val="00B050"/>
              </a:buClr>
            </a:pPr>
            <a:r>
              <a:rPr lang="en-US" dirty="0" smtClean="0">
                <a:solidFill>
                  <a:srgbClr val="FF0000"/>
                </a:solidFill>
              </a:rPr>
              <a:t>Asser has decided to leave his job to set up his own taxi business.</a:t>
            </a:r>
          </a:p>
          <a:p>
            <a:pPr marL="342900" indent="-342900">
              <a:spcAft>
                <a:spcPts val="0"/>
              </a:spcAft>
              <a:buClr>
                <a:srgbClr val="00B050"/>
              </a:buClr>
              <a:buFont typeface="+mj-lt"/>
              <a:buAutoNum type="alphaLcParenR"/>
            </a:pPr>
            <a:r>
              <a:rPr lang="en-US" dirty="0" smtClean="0">
                <a:solidFill>
                  <a:srgbClr val="FF0000"/>
                </a:solidFill>
              </a:rPr>
              <a:t>Explain to Asser why he will need finance for his new business.</a:t>
            </a:r>
          </a:p>
          <a:p>
            <a:pPr marL="342900" indent="-342900">
              <a:spcAft>
                <a:spcPts val="0"/>
              </a:spcAft>
              <a:buClr>
                <a:srgbClr val="00B050"/>
              </a:buClr>
              <a:buFont typeface="+mj-lt"/>
              <a:buAutoNum type="alphaLcParenR"/>
            </a:pPr>
            <a:r>
              <a:rPr lang="en-US" dirty="0" smtClean="0">
                <a:solidFill>
                  <a:srgbClr val="FF0000"/>
                </a:solidFill>
              </a:rPr>
              <a:t>Make a list of the likely set-up costs of this business for its first month of operation.</a:t>
            </a:r>
          </a:p>
          <a:p>
            <a:pPr marL="342900" indent="-342900">
              <a:spcAft>
                <a:spcPts val="0"/>
              </a:spcAft>
              <a:buClr>
                <a:srgbClr val="00B050"/>
              </a:buClr>
              <a:buFont typeface="+mj-lt"/>
              <a:buAutoNum type="alphaLcParenR"/>
            </a:pPr>
            <a:r>
              <a:rPr lang="en-US" dirty="0" smtClean="0">
                <a:solidFill>
                  <a:srgbClr val="FF0000"/>
                </a:solidFill>
              </a:rPr>
              <a:t>Indicate which of these assets are revenue expenditures and which are capital expenditures. Explain your answer.</a:t>
            </a:r>
            <a:endParaRPr lang="en-GB"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259</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588764708"/>
              </p:ext>
            </p:extLst>
          </p:nvPr>
        </p:nvGraphicFramePr>
        <p:xfrm>
          <a:off x="323847" y="2124824"/>
          <a:ext cx="8496624" cy="2346960"/>
        </p:xfrm>
        <a:graphic>
          <a:graphicData uri="http://schemas.openxmlformats.org/drawingml/2006/table">
            <a:tbl>
              <a:tblPr firstRow="1" bandRow="1">
                <a:effectLst>
                  <a:outerShdw blurRad="190500" dist="63500" dir="2700000" sx="101000" sy="101000" algn="tl" rotWithShape="0">
                    <a:prstClr val="black">
                      <a:alpha val="40000"/>
                    </a:prstClr>
                  </a:outerShdw>
                </a:effectLst>
                <a:tableStyleId>{5C22544A-7EE6-4342-B048-85BDC9FD1C3A}</a:tableStyleId>
              </a:tblPr>
              <a:tblGrid>
                <a:gridCol w="2832208"/>
                <a:gridCol w="2832208"/>
                <a:gridCol w="2832208"/>
              </a:tblGrid>
              <a:tr h="308606">
                <a:tc>
                  <a:txBody>
                    <a:bodyPr/>
                    <a:lstStyle/>
                    <a:p>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Revenue Expenditure</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Capital Expenditure</a:t>
                      </a:r>
                      <a:endParaRPr lang="en-GB" sz="1600" dirty="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Purchase of Building</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Water rates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Staff Wages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Office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Gym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08606">
                <a:tc>
                  <a:txBody>
                    <a:bodyPr/>
                    <a:lstStyle/>
                    <a:p>
                      <a:r>
                        <a:rPr lang="en-US" sz="1600" dirty="0" smtClean="0">
                          <a:latin typeface="Arial" panose="020B0604020202020204" pitchFamily="34" charset="0"/>
                          <a:cs typeface="Arial" panose="020B0604020202020204" pitchFamily="34" charset="0"/>
                        </a:rPr>
                        <a:t>Maintenance of equipment</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sp>
        <p:nvSpPr>
          <p:cNvPr id="3" name="TextBox 2">
            <a:hlinkClick r:id="rId3" action="ppaction://hlinkfile"/>
          </p:cNvPr>
          <p:cNvSpPr txBox="1"/>
          <p:nvPr/>
        </p:nvSpPr>
        <p:spPr>
          <a:xfrm>
            <a:off x="8350471" y="450912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19057276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a:t>
            </a:r>
            <a:r>
              <a:rPr lang="en-GB" sz="3600" dirty="0"/>
              <a:t>Finance - Internal?</a:t>
            </a:r>
            <a:endParaRPr lang="en-GB" sz="3600" b="1" dirty="0" smtClean="0"/>
          </a:p>
        </p:txBody>
      </p:sp>
      <p:sp>
        <p:nvSpPr>
          <p:cNvPr id="8" name="Rectangle 7"/>
          <p:cNvSpPr/>
          <p:nvPr/>
        </p:nvSpPr>
        <p:spPr>
          <a:xfrm>
            <a:off x="323849" y="1124744"/>
            <a:ext cx="8509621" cy="5355312"/>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dirty="0" smtClean="0"/>
              <a:t>There are many different sources of finance available. It is common to split them up, or classify them, into different groups. The two most common ways of doing this are:</a:t>
            </a:r>
          </a:p>
          <a:p>
            <a:pPr marL="519113" indent="-236538">
              <a:spcAft>
                <a:spcPts val="0"/>
              </a:spcAft>
              <a:buClr>
                <a:srgbClr val="00B050"/>
              </a:buClr>
              <a:buFont typeface="Arial" panose="020B0604020202020204" pitchFamily="34" charset="0"/>
              <a:buChar char="•"/>
            </a:pPr>
            <a:r>
              <a:rPr lang="en-US" b="1" dirty="0" smtClean="0"/>
              <a:t>Internal</a:t>
            </a:r>
            <a:r>
              <a:rPr lang="en-US" dirty="0" smtClean="0"/>
              <a:t> or </a:t>
            </a:r>
            <a:r>
              <a:rPr lang="en-US" b="1" dirty="0" smtClean="0"/>
              <a:t>external</a:t>
            </a:r>
            <a:r>
              <a:rPr lang="en-US" dirty="0" smtClean="0"/>
              <a:t> sources of finance</a:t>
            </a:r>
          </a:p>
          <a:p>
            <a:pPr marL="519113" indent="-236538">
              <a:spcAft>
                <a:spcPts val="0"/>
              </a:spcAft>
              <a:buClr>
                <a:srgbClr val="00B050"/>
              </a:buClr>
              <a:buFont typeface="Arial" panose="020B0604020202020204" pitchFamily="34" charset="0"/>
              <a:buChar char="•"/>
            </a:pPr>
            <a:r>
              <a:rPr lang="en-US" b="1" dirty="0" smtClean="0"/>
              <a:t>Short-term</a:t>
            </a:r>
            <a:r>
              <a:rPr lang="en-US" dirty="0" smtClean="0"/>
              <a:t> or </a:t>
            </a:r>
            <a:r>
              <a:rPr lang="en-US" b="1" dirty="0" smtClean="0"/>
              <a:t>long-term</a:t>
            </a:r>
            <a:r>
              <a:rPr lang="en-US" dirty="0" smtClean="0"/>
              <a:t> sources of finance</a:t>
            </a:r>
          </a:p>
          <a:p>
            <a:pPr>
              <a:spcAft>
                <a:spcPts val="0"/>
              </a:spcAft>
              <a:buClr>
                <a:srgbClr val="00B050"/>
              </a:buClr>
            </a:pPr>
            <a:r>
              <a:rPr lang="en-US" b="1" dirty="0" smtClean="0"/>
              <a:t>Internal Finance</a:t>
            </a:r>
          </a:p>
          <a:p>
            <a:pPr marL="285750" indent="-285750">
              <a:spcAft>
                <a:spcPts val="0"/>
              </a:spcAft>
              <a:buClr>
                <a:srgbClr val="00B050"/>
              </a:buClr>
              <a:buFont typeface="Wingdings 3" panose="05040102010807070707" pitchFamily="18" charset="2"/>
              <a:buChar char=""/>
            </a:pPr>
            <a:r>
              <a:rPr lang="en-US" b="1" dirty="0" smtClean="0">
                <a:solidFill>
                  <a:srgbClr val="FF0000"/>
                </a:solidFill>
              </a:rPr>
              <a:t>Retained Profit</a:t>
            </a:r>
            <a:endParaRPr lang="en-US" dirty="0" smtClean="0">
              <a:solidFill>
                <a:srgbClr val="FF0000"/>
              </a:solidFill>
            </a:endParaRPr>
          </a:p>
          <a:p>
            <a:pPr marL="285750" indent="-285750">
              <a:spcAft>
                <a:spcPts val="0"/>
              </a:spcAft>
              <a:buClr>
                <a:srgbClr val="00B050"/>
              </a:buClr>
              <a:buFont typeface="Wingdings 3" panose="05040102010807070707" pitchFamily="18" charset="2"/>
              <a:buChar char=""/>
            </a:pPr>
            <a:r>
              <a:rPr lang="en-US" dirty="0" smtClean="0"/>
              <a:t>The most common examples of internal </a:t>
            </a:r>
            <a:br>
              <a:rPr lang="en-US" dirty="0" smtClean="0"/>
            </a:br>
            <a:r>
              <a:rPr lang="en-US" dirty="0" smtClean="0"/>
              <a:t>finance are as follows:</a:t>
            </a:r>
          </a:p>
          <a:p>
            <a:pPr marL="285750" indent="-285750">
              <a:spcAft>
                <a:spcPts val="0"/>
              </a:spcAft>
              <a:buClr>
                <a:srgbClr val="00B050"/>
              </a:buClr>
              <a:buFont typeface="Wingdings 3" panose="05040102010807070707" pitchFamily="18" charset="2"/>
              <a:buChar char=""/>
            </a:pPr>
            <a:r>
              <a:rPr lang="en-US" dirty="0" smtClean="0"/>
              <a:t>This is the profit kept in the business after </a:t>
            </a:r>
            <a:br>
              <a:rPr lang="en-US" dirty="0" smtClean="0"/>
            </a:br>
            <a:r>
              <a:rPr lang="en-US" dirty="0" smtClean="0"/>
              <a:t>the owners have taken their share of the </a:t>
            </a:r>
            <a:br>
              <a:rPr lang="en-US" dirty="0" smtClean="0"/>
            </a:br>
            <a:r>
              <a:rPr lang="en-US" dirty="0" smtClean="0"/>
              <a:t>profits. It is often ploughed-back profit and has the following advantages:</a:t>
            </a:r>
          </a:p>
          <a:p>
            <a:pPr marL="457200" indent="-174625">
              <a:spcAft>
                <a:spcPts val="0"/>
              </a:spcAft>
              <a:buClr>
                <a:srgbClr val="00B050"/>
              </a:buClr>
              <a:buFont typeface="Arial" panose="020B0604020202020204" pitchFamily="34" charset="0"/>
              <a:buChar char="•"/>
            </a:pPr>
            <a:r>
              <a:rPr lang="en-US" dirty="0" smtClean="0"/>
              <a:t>Retained profit does not have to be repaid unlike, for example, a loan.</a:t>
            </a:r>
          </a:p>
          <a:p>
            <a:pPr marL="457200" indent="-174625">
              <a:spcAft>
                <a:spcPts val="0"/>
              </a:spcAft>
              <a:buClr>
                <a:srgbClr val="00B050"/>
              </a:buClr>
              <a:buFont typeface="Arial" panose="020B0604020202020204" pitchFamily="34" charset="0"/>
              <a:buChar char="•"/>
            </a:pPr>
            <a:r>
              <a:rPr lang="en-US" dirty="0" smtClean="0"/>
              <a:t>There is no interest to pay – the capital is raised from within the business.</a:t>
            </a:r>
          </a:p>
          <a:p>
            <a:pPr marL="285750" indent="-285750">
              <a:spcAft>
                <a:spcPts val="0"/>
              </a:spcAft>
              <a:buClr>
                <a:srgbClr val="00B050"/>
              </a:buClr>
              <a:buFont typeface="Wingdings 3" panose="05040102010807070707" pitchFamily="18" charset="2"/>
              <a:buChar char=""/>
            </a:pPr>
            <a:r>
              <a:rPr lang="en-US" dirty="0" smtClean="0"/>
              <a:t>There are disadvantages too:</a:t>
            </a:r>
          </a:p>
          <a:p>
            <a:pPr marL="457200" indent="-174625">
              <a:spcAft>
                <a:spcPts val="0"/>
              </a:spcAft>
              <a:buClr>
                <a:srgbClr val="00B050"/>
              </a:buClr>
              <a:buFont typeface="Arial" panose="020B0604020202020204" pitchFamily="34" charset="0"/>
              <a:buChar char="•"/>
            </a:pPr>
            <a:r>
              <a:rPr lang="en-US" dirty="0" smtClean="0"/>
              <a:t>A new business will not have any retained profits.</a:t>
            </a:r>
          </a:p>
          <a:p>
            <a:pPr marL="457200" indent="-174625">
              <a:spcAft>
                <a:spcPts val="0"/>
              </a:spcAft>
              <a:buClr>
                <a:srgbClr val="00B050"/>
              </a:buClr>
              <a:buFont typeface="Arial" panose="020B0604020202020204" pitchFamily="34" charset="0"/>
              <a:buChar char="•"/>
            </a:pPr>
            <a:r>
              <a:rPr lang="en-US" dirty="0" smtClean="0"/>
              <a:t>Many small firms’ profits might be too low to finance the expansion needed.</a:t>
            </a:r>
          </a:p>
          <a:p>
            <a:pPr marL="457200" indent="-174625">
              <a:spcAft>
                <a:spcPts val="0"/>
              </a:spcAft>
              <a:buClr>
                <a:srgbClr val="00B050"/>
              </a:buClr>
              <a:buFont typeface="Arial" panose="020B0604020202020204" pitchFamily="34" charset="0"/>
              <a:buChar char="•"/>
            </a:pPr>
            <a:r>
              <a:rPr lang="en-US" dirty="0" smtClean="0"/>
              <a:t>Keeping more profits in the business reduces payments to owners, for example, dividends to shareholders.</a:t>
            </a:r>
          </a:p>
        </p:txBody>
      </p:sp>
      <p:pic>
        <p:nvPicPr>
          <p:cNvPr id="1026" name="Picture 2" descr="http://www.shell-livewire.org/store/1041848568.84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3" y="1892735"/>
            <a:ext cx="3325367" cy="1752289"/>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8494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a:t>
            </a:r>
            <a:r>
              <a:rPr lang="en-GB" sz="3600" dirty="0"/>
              <a:t>Finance - Internal?</a:t>
            </a:r>
            <a:endParaRPr lang="en-GB" sz="3600" b="1" dirty="0" smtClean="0"/>
          </a:p>
        </p:txBody>
      </p:sp>
      <p:sp>
        <p:nvSpPr>
          <p:cNvPr id="8" name="Rectangle 7"/>
          <p:cNvSpPr/>
          <p:nvPr/>
        </p:nvSpPr>
        <p:spPr>
          <a:xfrm>
            <a:off x="323849" y="1124744"/>
            <a:ext cx="6732738" cy="5493812"/>
          </a:xfrm>
          <a:prstGeom prst="rect">
            <a:avLst/>
          </a:prstGeom>
        </p:spPr>
        <p:txBody>
          <a:bodyPr wrap="square">
            <a:spAutoFit/>
          </a:bodyPr>
          <a:lstStyle/>
          <a:p>
            <a:pPr>
              <a:spcAft>
                <a:spcPts val="0"/>
              </a:spcAft>
              <a:buClr>
                <a:srgbClr val="00B050"/>
              </a:buClr>
            </a:pPr>
            <a:r>
              <a:rPr lang="en-US" sz="1950" b="1" dirty="0">
                <a:solidFill>
                  <a:srgbClr val="FF0000"/>
                </a:solidFill>
              </a:rPr>
              <a:t>Sale of Existing </a:t>
            </a:r>
            <a:r>
              <a:rPr lang="en-US" sz="1950" b="1" dirty="0" smtClean="0">
                <a:solidFill>
                  <a:srgbClr val="FF0000"/>
                </a:solidFill>
              </a:rPr>
              <a:t>Assets</a:t>
            </a:r>
            <a:endParaRPr lang="en-US" sz="1950" dirty="0" smtClean="0"/>
          </a:p>
          <a:p>
            <a:pPr marL="285750" indent="-285750">
              <a:spcAft>
                <a:spcPts val="0"/>
              </a:spcAft>
              <a:buClr>
                <a:srgbClr val="00B050"/>
              </a:buClr>
              <a:buFont typeface="Wingdings 3" panose="05040102010807070707" pitchFamily="18" charset="2"/>
              <a:buChar char=""/>
            </a:pPr>
            <a:r>
              <a:rPr lang="en-US" sz="1950" dirty="0" smtClean="0"/>
              <a:t>Existing assets that could be sold are those items if value which are no longer required by the business, i.e. redundant buildings or surplus equipment.</a:t>
            </a:r>
          </a:p>
          <a:p>
            <a:pPr marL="457200" indent="-174625">
              <a:spcAft>
                <a:spcPts val="0"/>
              </a:spcAft>
              <a:buClr>
                <a:srgbClr val="00B050"/>
              </a:buClr>
              <a:buFont typeface="Arial" panose="020B0604020202020204" pitchFamily="34" charset="0"/>
              <a:buChar char="•"/>
            </a:pPr>
            <a:r>
              <a:rPr lang="en-US" sz="1950" dirty="0" smtClean="0"/>
              <a:t>This makes better use of capital tied up in the business.</a:t>
            </a:r>
          </a:p>
          <a:p>
            <a:pPr marL="457200" indent="-174625">
              <a:spcAft>
                <a:spcPts val="0"/>
              </a:spcAft>
              <a:buClr>
                <a:srgbClr val="00B050"/>
              </a:buClr>
              <a:buFont typeface="Arial" panose="020B0604020202020204" pitchFamily="34" charset="0"/>
              <a:buChar char="•"/>
            </a:pPr>
            <a:r>
              <a:rPr lang="en-US" sz="1950" dirty="0"/>
              <a:t>It does not increase the debts of the business</a:t>
            </a:r>
            <a:r>
              <a:rPr lang="en-US" sz="1950" dirty="0" smtClean="0"/>
              <a:t>.</a:t>
            </a:r>
          </a:p>
          <a:p>
            <a:pPr marL="285750" indent="-285750">
              <a:spcAft>
                <a:spcPts val="0"/>
              </a:spcAft>
              <a:buClr>
                <a:srgbClr val="00B050"/>
              </a:buClr>
              <a:buFont typeface="Wingdings 3" panose="05040102010807070707" pitchFamily="18" charset="2"/>
              <a:buChar char=""/>
            </a:pPr>
            <a:r>
              <a:rPr lang="en-US" sz="1950" dirty="0"/>
              <a:t>However:</a:t>
            </a:r>
          </a:p>
          <a:p>
            <a:pPr marL="457200" indent="-171450">
              <a:spcAft>
                <a:spcPts val="0"/>
              </a:spcAft>
              <a:buClr>
                <a:srgbClr val="00B050"/>
              </a:buClr>
              <a:buFont typeface="Arial" panose="020B0604020202020204" pitchFamily="34" charset="0"/>
              <a:buChar char="•"/>
            </a:pPr>
            <a:r>
              <a:rPr lang="en-US" sz="1950" dirty="0" smtClean="0"/>
              <a:t>It may take some time to sell these assets and the amount raised us never certain until the asset is old.</a:t>
            </a:r>
          </a:p>
          <a:p>
            <a:pPr marL="457200" indent="-174625">
              <a:spcAft>
                <a:spcPts val="0"/>
              </a:spcAft>
              <a:buClr>
                <a:srgbClr val="00B050"/>
              </a:buClr>
              <a:buFont typeface="Arial" panose="020B0604020202020204" pitchFamily="34" charset="0"/>
              <a:buChar char="•"/>
            </a:pPr>
            <a:r>
              <a:rPr lang="en-US" sz="1950" dirty="0" smtClean="0"/>
              <a:t>This source of finance is not available for new businesses as they have no surplus assets to sell.</a:t>
            </a:r>
          </a:p>
          <a:p>
            <a:pPr>
              <a:spcAft>
                <a:spcPts val="0"/>
              </a:spcAft>
              <a:buClr>
                <a:srgbClr val="00B050"/>
              </a:buClr>
            </a:pPr>
            <a:r>
              <a:rPr lang="en-US" sz="1950" b="1" dirty="0">
                <a:solidFill>
                  <a:srgbClr val="FF0000"/>
                </a:solidFill>
              </a:rPr>
              <a:t>Sale of Inventories to reduce stock levels</a:t>
            </a:r>
          </a:p>
          <a:p>
            <a:pPr marL="457200" indent="-171450">
              <a:spcAft>
                <a:spcPts val="0"/>
              </a:spcAft>
              <a:buClr>
                <a:srgbClr val="00B050"/>
              </a:buClr>
              <a:buFont typeface="Arial" panose="020B0604020202020204" pitchFamily="34" charset="0"/>
              <a:buChar char="•"/>
            </a:pPr>
            <a:r>
              <a:rPr lang="en-US" sz="1950" dirty="0" smtClean="0"/>
              <a:t>This reduces the opportunity cost and storage of high inventory levels.</a:t>
            </a:r>
          </a:p>
          <a:p>
            <a:pPr marL="285750" indent="-285750">
              <a:spcAft>
                <a:spcPts val="0"/>
              </a:spcAft>
              <a:buClr>
                <a:srgbClr val="00B050"/>
              </a:buClr>
              <a:buFont typeface="Wingdings 3" panose="05040102010807070707" pitchFamily="18" charset="2"/>
              <a:buChar char=""/>
            </a:pPr>
            <a:r>
              <a:rPr lang="en-US" sz="1950" dirty="0" smtClean="0"/>
              <a:t>However:</a:t>
            </a:r>
          </a:p>
          <a:p>
            <a:pPr marL="457200" indent="-171450">
              <a:spcAft>
                <a:spcPts val="0"/>
              </a:spcAft>
              <a:buClr>
                <a:srgbClr val="00B050"/>
              </a:buClr>
              <a:buFont typeface="Arial" panose="020B0604020202020204" pitchFamily="34" charset="0"/>
              <a:buChar char="•"/>
            </a:pPr>
            <a:r>
              <a:rPr lang="en-US" sz="1950" dirty="0" smtClean="0"/>
              <a:t>It must be done carefully to avoid disappointing customers if not enough goods are kept as inventory.</a:t>
            </a:r>
          </a:p>
        </p:txBody>
      </p:sp>
      <p:graphicFrame>
        <p:nvGraphicFramePr>
          <p:cNvPr id="10" name="Table 9"/>
          <p:cNvGraphicFramePr>
            <a:graphicFrameLocks noGrp="1"/>
          </p:cNvGraphicFramePr>
          <p:nvPr>
            <p:extLst>
              <p:ext uri="{D42A27DB-BD31-4B8C-83A1-F6EECF244321}">
                <p14:modId xmlns:p14="http://schemas.microsoft.com/office/powerpoint/2010/main" val="2932007173"/>
              </p:ext>
            </p:extLst>
          </p:nvPr>
        </p:nvGraphicFramePr>
        <p:xfrm>
          <a:off x="7164288" y="1196752"/>
          <a:ext cx="1656184" cy="5328592"/>
        </p:xfrm>
        <a:graphic>
          <a:graphicData uri="http://schemas.openxmlformats.org/drawingml/2006/table">
            <a:tbl>
              <a:tblPr firstRow="1" firstCol="1" lastRow="1" lastCol="1" bandRow="1" bandCol="1">
                <a:tableStyleId>{2D5ABB26-0587-4C30-8999-92F81FD0307C}</a:tableStyleId>
              </a:tblPr>
              <a:tblGrid>
                <a:gridCol w="1656184"/>
              </a:tblGrid>
              <a:tr h="372658">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5934">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Building companies sell heavy machinery off when no longer needed</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Sale is at a reduced level because it is used.</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Money is money even if it is a loss leader</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Sale of inventory can be used to generate impulse buy</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BOGOF, bargain bins and stock clearance sales.</a:t>
                      </a:r>
                      <a:endParaRPr lang="en-GB" sz="142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76843" y="1196752"/>
            <a:ext cx="153592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26081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260</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5.1.1 – Sources of Finance - Internal?</a:t>
            </a:r>
            <a:endParaRPr lang="en-GB" sz="3600" b="1" dirty="0" smtClean="0"/>
          </a:p>
        </p:txBody>
      </p:sp>
      <p:sp>
        <p:nvSpPr>
          <p:cNvPr id="8" name="Rectangle 7"/>
          <p:cNvSpPr/>
          <p:nvPr/>
        </p:nvSpPr>
        <p:spPr>
          <a:xfrm>
            <a:off x="323849" y="1124744"/>
            <a:ext cx="6868942" cy="5293757"/>
          </a:xfrm>
          <a:prstGeom prst="rect">
            <a:avLst/>
          </a:prstGeom>
        </p:spPr>
        <p:txBody>
          <a:bodyPr wrap="square">
            <a:spAutoFit/>
          </a:bodyPr>
          <a:lstStyle/>
          <a:p>
            <a:pPr>
              <a:spcAft>
                <a:spcPts val="0"/>
              </a:spcAft>
              <a:buClr>
                <a:srgbClr val="00B050"/>
              </a:buClr>
            </a:pPr>
            <a:r>
              <a:rPr lang="en-US" sz="2600" b="1" dirty="0" smtClean="0">
                <a:solidFill>
                  <a:srgbClr val="FF0000"/>
                </a:solidFill>
              </a:rPr>
              <a:t>Owners savings</a:t>
            </a:r>
            <a:endParaRPr lang="en-US" sz="2600" dirty="0" smtClean="0"/>
          </a:p>
          <a:p>
            <a:pPr marL="398463" indent="-398463">
              <a:spcAft>
                <a:spcPts val="0"/>
              </a:spcAft>
              <a:buClr>
                <a:srgbClr val="00B050"/>
              </a:buClr>
              <a:buFont typeface="Wingdings 3" panose="05040102010807070707" pitchFamily="18" charset="2"/>
              <a:buChar char=""/>
            </a:pPr>
            <a:r>
              <a:rPr lang="en-US" sz="2600" dirty="0" smtClean="0"/>
              <a:t>A sole trader or members of a partnership can put more of their savings inti their unincorporated businesses. As we saw in chapter 4, the owners of these firms are not separate from their businesses and therefor such finance is called internal.</a:t>
            </a:r>
          </a:p>
          <a:p>
            <a:pPr marL="398463" indent="-398463">
              <a:spcAft>
                <a:spcPts val="0"/>
              </a:spcAft>
              <a:buClr>
                <a:srgbClr val="00B050"/>
              </a:buClr>
              <a:buFont typeface="Wingdings 3" panose="05040102010807070707" pitchFamily="18" charset="2"/>
              <a:buChar char=""/>
            </a:pPr>
            <a:r>
              <a:rPr lang="en-US" sz="2600" dirty="0" smtClean="0"/>
              <a:t>Advantages include:</a:t>
            </a:r>
          </a:p>
          <a:p>
            <a:pPr marL="571500" indent="-285750">
              <a:spcAft>
                <a:spcPts val="0"/>
              </a:spcAft>
              <a:buClr>
                <a:srgbClr val="00B050"/>
              </a:buClr>
              <a:buFont typeface="Arial" panose="020B0604020202020204" pitchFamily="34" charset="0"/>
              <a:buChar char="•"/>
            </a:pPr>
            <a:r>
              <a:rPr lang="en-US" sz="2600" dirty="0" smtClean="0"/>
              <a:t>It should be available for the firm quickly.</a:t>
            </a:r>
          </a:p>
          <a:p>
            <a:pPr marL="571500" indent="-285750">
              <a:spcAft>
                <a:spcPts val="0"/>
              </a:spcAft>
              <a:buClr>
                <a:srgbClr val="00B050"/>
              </a:buClr>
              <a:buFont typeface="Arial" panose="020B0604020202020204" pitchFamily="34" charset="0"/>
              <a:buChar char="•"/>
            </a:pPr>
            <a:r>
              <a:rPr lang="en-US" sz="2600" dirty="0" smtClean="0"/>
              <a:t>No interest is paid.</a:t>
            </a:r>
          </a:p>
          <a:p>
            <a:pPr marL="398463" indent="-398463">
              <a:spcAft>
                <a:spcPts val="0"/>
              </a:spcAft>
              <a:buClr>
                <a:srgbClr val="00B050"/>
              </a:buClr>
              <a:buFont typeface="Wingdings 3" panose="05040102010807070707" pitchFamily="18" charset="2"/>
              <a:buChar char=""/>
            </a:pPr>
            <a:r>
              <a:rPr lang="en-US" sz="2600" dirty="0"/>
              <a:t>However:</a:t>
            </a:r>
          </a:p>
          <a:p>
            <a:pPr marL="571500" indent="-285750">
              <a:spcAft>
                <a:spcPts val="0"/>
              </a:spcAft>
              <a:buClr>
                <a:srgbClr val="00B050"/>
              </a:buClr>
              <a:buFont typeface="Arial" panose="020B0604020202020204" pitchFamily="34" charset="0"/>
              <a:buChar char="•"/>
            </a:pPr>
            <a:r>
              <a:rPr lang="en-US" sz="2600" dirty="0" smtClean="0"/>
              <a:t>Savings may be too low.</a:t>
            </a:r>
          </a:p>
          <a:p>
            <a:pPr marL="571500" indent="-285750">
              <a:spcAft>
                <a:spcPts val="0"/>
              </a:spcAft>
              <a:buClr>
                <a:srgbClr val="00B050"/>
              </a:buClr>
              <a:buFont typeface="Arial" panose="020B0604020202020204" pitchFamily="34" charset="0"/>
              <a:buChar char="•"/>
            </a:pPr>
            <a:r>
              <a:rPr lang="en-US" sz="2600" dirty="0" smtClean="0"/>
              <a:t>It increases the risk takes by the owners.</a:t>
            </a:r>
          </a:p>
        </p:txBody>
      </p:sp>
      <p:graphicFrame>
        <p:nvGraphicFramePr>
          <p:cNvPr id="7" name="Table 6"/>
          <p:cNvGraphicFramePr>
            <a:graphicFrameLocks noGrp="1"/>
          </p:cNvGraphicFramePr>
          <p:nvPr>
            <p:extLst>
              <p:ext uri="{D42A27DB-BD31-4B8C-83A1-F6EECF244321}">
                <p14:modId xmlns:p14="http://schemas.microsoft.com/office/powerpoint/2010/main" val="2816468401"/>
              </p:ext>
            </p:extLst>
          </p:nvPr>
        </p:nvGraphicFramePr>
        <p:xfrm>
          <a:off x="7268394" y="1153966"/>
          <a:ext cx="1552078" cy="5475042"/>
        </p:xfrm>
        <a:graphic>
          <a:graphicData uri="http://schemas.openxmlformats.org/drawingml/2006/table">
            <a:tbl>
              <a:tblPr firstRow="1" firstCol="1" lastRow="1" lastCol="1" bandRow="1" bandCol="1">
                <a:tableStyleId>{2D5ABB26-0587-4C30-8999-92F81FD0307C}</a:tableStyleId>
              </a:tblPr>
              <a:tblGrid>
                <a:gridCol w="1552078"/>
              </a:tblGrid>
              <a:tr h="37985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519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Investing back in the business is common</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Ina partnership it is often expected when times are tough for a company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Increases shareholders confidence in the company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Can be very risky</a:t>
                      </a:r>
                      <a:endParaRPr lang="en-GB" sz="14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Specifically used when there is expansion, mistrust of banks or other sources of finance.</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77040" y="1153966"/>
            <a:ext cx="1467829"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99190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900" dirty="0" smtClean="0"/>
              <a:t>5.1.1 – Sources of Finance? – Revision Activity</a:t>
            </a:r>
            <a:endParaRPr lang="en-GB" sz="2900" b="1" dirty="0" smtClean="0"/>
          </a:p>
        </p:txBody>
      </p:sp>
      <p:sp>
        <p:nvSpPr>
          <p:cNvPr id="13" name="Rounded Rectangle 12"/>
          <p:cNvSpPr/>
          <p:nvPr/>
        </p:nvSpPr>
        <p:spPr>
          <a:xfrm>
            <a:off x="3203848" y="2429918"/>
            <a:ext cx="2626608" cy="495025"/>
          </a:xfrm>
          <a:prstGeom prst="roundRect">
            <a:avLst/>
          </a:prstGeom>
          <a:solidFill>
            <a:srgbClr val="00B050"/>
          </a:solidFill>
          <a:ln>
            <a:headEnd type="triangle" w="med" len="med"/>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INTERNAL SOURCES</a:t>
            </a:r>
            <a:endParaRPr lang="en-US" sz="2000" b="1" dirty="0">
              <a:latin typeface="Calibri" panose="020F0502020204030204" pitchFamily="34" charset="0"/>
            </a:endParaRPr>
          </a:p>
        </p:txBody>
      </p:sp>
      <p:grpSp>
        <p:nvGrpSpPr>
          <p:cNvPr id="14" name="Group 13"/>
          <p:cNvGrpSpPr/>
          <p:nvPr/>
        </p:nvGrpSpPr>
        <p:grpSpPr>
          <a:xfrm>
            <a:off x="5196270" y="2677431"/>
            <a:ext cx="2760106" cy="1327634"/>
            <a:chOff x="2816938" y="1834034"/>
            <a:chExt cx="3752313" cy="1807489"/>
          </a:xfrm>
          <a:effectLst>
            <a:outerShdw blurRad="50800" dist="38100" dir="2700000" algn="tl" rotWithShape="0">
              <a:prstClr val="black">
                <a:alpha val="40000"/>
              </a:prstClr>
            </a:outerShdw>
          </a:effectLst>
        </p:grpSpPr>
        <p:sp>
          <p:nvSpPr>
            <p:cNvPr id="15" name="Rounded Rectangle 14"/>
            <p:cNvSpPr/>
            <p:nvPr/>
          </p:nvSpPr>
          <p:spPr>
            <a:xfrm>
              <a:off x="2816938" y="2703862"/>
              <a:ext cx="3752313" cy="93766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Sole Trader or Partnership – Owners Savings</a:t>
              </a:r>
              <a:endParaRPr lang="en-US" sz="2000" dirty="0">
                <a:latin typeface="Calibri" panose="020F0502020204030204" pitchFamily="34" charset="0"/>
              </a:endParaRPr>
            </a:p>
          </p:txBody>
        </p:sp>
        <p:cxnSp>
          <p:nvCxnSpPr>
            <p:cNvPr id="16" name="Straight Arrow Connector 15"/>
            <p:cNvCxnSpPr>
              <a:stCxn id="13" idx="3"/>
              <a:endCxn id="15" idx="0"/>
            </p:cNvCxnSpPr>
            <p:nvPr/>
          </p:nvCxnSpPr>
          <p:spPr>
            <a:xfrm>
              <a:off x="3679102" y="1834034"/>
              <a:ext cx="1013992" cy="8698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342170" y="1701745"/>
            <a:ext cx="2614206" cy="975686"/>
            <a:chOff x="4778980" y="1924975"/>
            <a:chExt cx="3475835" cy="2441347"/>
          </a:xfrm>
          <a:effectLst>
            <a:outerShdw blurRad="50800" dist="38100" dir="2700000" algn="tl" rotWithShape="0">
              <a:prstClr val="black">
                <a:alpha val="40000"/>
              </a:prstClr>
            </a:outerShdw>
          </a:effectLst>
        </p:grpSpPr>
        <p:sp>
          <p:nvSpPr>
            <p:cNvPr id="18" name="Rounded Rectangle 17"/>
            <p:cNvSpPr/>
            <p:nvPr/>
          </p:nvSpPr>
          <p:spPr>
            <a:xfrm>
              <a:off x="4778980" y="1924975"/>
              <a:ext cx="3475835"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Sale of Surplus Assets</a:t>
              </a:r>
              <a:endParaRPr lang="en-US" sz="2000" dirty="0">
                <a:latin typeface="Calibri" panose="020F0502020204030204" pitchFamily="34" charset="0"/>
              </a:endParaRPr>
            </a:p>
          </p:txBody>
        </p:sp>
        <p:cxnSp>
          <p:nvCxnSpPr>
            <p:cNvPr id="19" name="Straight Arrow Connector 18"/>
            <p:cNvCxnSpPr>
              <a:stCxn id="13" idx="3"/>
              <a:endCxn id="18" idx="2"/>
            </p:cNvCxnSpPr>
            <p:nvPr/>
          </p:nvCxnSpPr>
          <p:spPr>
            <a:xfrm flipV="1">
              <a:off x="5428203" y="3000139"/>
              <a:ext cx="1088695" cy="1366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331640" y="1668113"/>
            <a:ext cx="2000726" cy="1009318"/>
            <a:chOff x="-613044" y="5186750"/>
            <a:chExt cx="2863784" cy="1444715"/>
          </a:xfrm>
          <a:effectLst>
            <a:outerShdw blurRad="50800" dist="38100" dir="2700000" algn="tl" rotWithShape="0">
              <a:prstClr val="black">
                <a:alpha val="40000"/>
              </a:prstClr>
            </a:outerShdw>
          </a:effectLst>
        </p:grpSpPr>
        <p:sp>
          <p:nvSpPr>
            <p:cNvPr id="21" name="Rounded Rectangle 20"/>
            <p:cNvSpPr/>
            <p:nvPr/>
          </p:nvSpPr>
          <p:spPr>
            <a:xfrm>
              <a:off x="-613044" y="5186750"/>
              <a:ext cx="2863784"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Profits</a:t>
              </a:r>
              <a:endParaRPr lang="en-US" sz="1600" dirty="0">
                <a:latin typeface="Calibri" panose="020F0502020204030204" pitchFamily="34" charset="0"/>
              </a:endParaRPr>
            </a:p>
          </p:txBody>
        </p:sp>
        <p:cxnSp>
          <p:nvCxnSpPr>
            <p:cNvPr id="22" name="Straight Arrow Connector 21"/>
            <p:cNvCxnSpPr>
              <a:stCxn id="13" idx="1"/>
              <a:endCxn id="21" idx="2"/>
            </p:cNvCxnSpPr>
            <p:nvPr/>
          </p:nvCxnSpPr>
          <p:spPr>
            <a:xfrm flipH="1" flipV="1">
              <a:off x="818848" y="5810885"/>
              <a:ext cx="1247935" cy="820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827585" y="2677431"/>
            <a:ext cx="3096344" cy="1327632"/>
            <a:chOff x="3243838" y="866098"/>
            <a:chExt cx="3233072" cy="2383594"/>
          </a:xfrm>
          <a:effectLst>
            <a:outerShdw blurRad="50800" dist="38100" dir="2700000" algn="tl" rotWithShape="0">
              <a:prstClr val="black">
                <a:alpha val="40000"/>
              </a:prstClr>
            </a:outerShdw>
          </a:effectLst>
        </p:grpSpPr>
        <p:sp>
          <p:nvSpPr>
            <p:cNvPr id="24" name="Rounded Rectangle 23"/>
            <p:cNvSpPr/>
            <p:nvPr/>
          </p:nvSpPr>
          <p:spPr>
            <a:xfrm>
              <a:off x="3243838" y="1995197"/>
              <a:ext cx="3233072" cy="125449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Selling Inventories – Reducing Inventory Levels</a:t>
              </a:r>
              <a:endParaRPr lang="en-US" sz="2000" dirty="0">
                <a:latin typeface="Calibri" panose="020F0502020204030204" pitchFamily="34" charset="0"/>
              </a:endParaRPr>
            </a:p>
          </p:txBody>
        </p:sp>
        <p:cxnSp>
          <p:nvCxnSpPr>
            <p:cNvPr id="25" name="Straight Arrow Connector 24"/>
            <p:cNvCxnSpPr>
              <a:stCxn id="13" idx="1"/>
              <a:endCxn id="24" idx="0"/>
            </p:cNvCxnSpPr>
            <p:nvPr/>
          </p:nvCxnSpPr>
          <p:spPr>
            <a:xfrm flipH="1">
              <a:off x="4860374" y="866098"/>
              <a:ext cx="864658" cy="11290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86" name="TextBox 3085"/>
          <p:cNvSpPr txBox="1"/>
          <p:nvPr/>
        </p:nvSpPr>
        <p:spPr>
          <a:xfrm>
            <a:off x="323528" y="1092080"/>
            <a:ext cx="7330853" cy="461665"/>
          </a:xfrm>
          <a:prstGeom prst="rect">
            <a:avLst/>
          </a:prstGeom>
          <a:noFill/>
        </p:spPr>
        <p:txBody>
          <a:bodyPr wrap="none" rtlCol="0">
            <a:spAutoFit/>
          </a:bodyPr>
          <a:lstStyle/>
          <a:p>
            <a:r>
              <a:rPr lang="en-US" sz="2400" b="1" dirty="0" smtClean="0"/>
              <a:t>Revision Summary – Internal Sources of Finance</a:t>
            </a:r>
            <a:endParaRPr lang="en-GB" sz="2400" b="1" dirty="0"/>
          </a:p>
        </p:txBody>
      </p:sp>
      <p:sp>
        <p:nvSpPr>
          <p:cNvPr id="3087" name="TextBox 3086"/>
          <p:cNvSpPr txBox="1"/>
          <p:nvPr/>
        </p:nvSpPr>
        <p:spPr>
          <a:xfrm>
            <a:off x="328042" y="4174251"/>
            <a:ext cx="8492430" cy="2279085"/>
          </a:xfrm>
          <a:prstGeom prst="rect">
            <a:avLst/>
          </a:prstGeom>
          <a:noFill/>
        </p:spPr>
        <p:txBody>
          <a:bodyPr wrap="square" rtlCol="0">
            <a:spAutoFit/>
          </a:bodyPr>
          <a:lstStyle/>
          <a:p>
            <a:r>
              <a:rPr lang="en-US" sz="2030" b="1" dirty="0" smtClean="0">
                <a:solidFill>
                  <a:srgbClr val="FF0000"/>
                </a:solidFill>
              </a:rPr>
              <a:t>Activity 21.3 – </a:t>
            </a:r>
            <a:r>
              <a:rPr lang="en-US" sz="2030" dirty="0" smtClean="0">
                <a:solidFill>
                  <a:srgbClr val="FF0000"/>
                </a:solidFill>
              </a:rPr>
              <a:t>Asser asks for your help</a:t>
            </a:r>
          </a:p>
          <a:p>
            <a:pPr marL="342900" indent="-342900">
              <a:buClr>
                <a:srgbClr val="00B050"/>
              </a:buClr>
              <a:buFont typeface="Wingdings 3" panose="05040102010807070707" pitchFamily="18" charset="2"/>
              <a:buChar char=""/>
            </a:pPr>
            <a:r>
              <a:rPr lang="en-US" sz="2030" dirty="0" smtClean="0">
                <a:solidFill>
                  <a:srgbClr val="FF0000"/>
                </a:solidFill>
              </a:rPr>
              <a:t>Asser needs advice on sources of finance before going ahead with the business plan (Activity 21.2). Explain to him why:</a:t>
            </a:r>
          </a:p>
          <a:p>
            <a:pPr marL="742950" indent="-400050">
              <a:buFont typeface="+mj-lt"/>
              <a:buAutoNum type="alphaLcParenR"/>
            </a:pPr>
            <a:r>
              <a:rPr lang="en-US" sz="2030" dirty="0" smtClean="0">
                <a:solidFill>
                  <a:srgbClr val="FF0000"/>
                </a:solidFill>
              </a:rPr>
              <a:t>Retained profits are not, to start with, a possible source of finance.</a:t>
            </a:r>
          </a:p>
          <a:p>
            <a:pPr marL="742950" indent="-400050">
              <a:buFont typeface="+mj-lt"/>
              <a:buAutoNum type="alphaLcParenR"/>
            </a:pPr>
            <a:r>
              <a:rPr lang="en-US" sz="2030" dirty="0" smtClean="0">
                <a:solidFill>
                  <a:srgbClr val="FF0000"/>
                </a:solidFill>
              </a:rPr>
              <a:t>His savings will be likely to be an important source of funds.</a:t>
            </a:r>
          </a:p>
          <a:p>
            <a:pPr marL="742950" indent="-400050">
              <a:buFont typeface="+mj-lt"/>
              <a:buAutoNum type="alphaLcParenR"/>
            </a:pPr>
            <a:r>
              <a:rPr lang="en-US" sz="2030" dirty="0" smtClean="0">
                <a:solidFill>
                  <a:srgbClr val="FF0000"/>
                </a:solidFill>
              </a:rPr>
              <a:t>Selling off inventories is never likely to be an available source of finance to his taxi business.</a:t>
            </a:r>
            <a:endParaRPr lang="en-GB" sz="2030" dirty="0">
              <a:solidFill>
                <a:srgbClr val="FF0000"/>
              </a:solidFill>
            </a:endParaRPr>
          </a:p>
        </p:txBody>
      </p:sp>
      <p:sp>
        <p:nvSpPr>
          <p:cNvPr id="27" name="TextBox 26">
            <a:hlinkClick r:id="rId3" action="ppaction://hlinkfile"/>
          </p:cNvPr>
          <p:cNvSpPr txBox="1"/>
          <p:nvPr/>
        </p:nvSpPr>
        <p:spPr>
          <a:xfrm>
            <a:off x="8350472" y="3684839"/>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2606786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96934" cy="4401205"/>
          </a:xfrm>
          <a:prstGeom prst="rect">
            <a:avLst/>
          </a:prstGeom>
        </p:spPr>
        <p:txBody>
          <a:bodyPr wrap="square">
            <a:spAutoFit/>
          </a:bodyPr>
          <a:lstStyle/>
          <a:p>
            <a:pPr>
              <a:spcAft>
                <a:spcPts val="0"/>
              </a:spcAft>
              <a:buClr>
                <a:srgbClr val="00B050"/>
              </a:buClr>
            </a:pPr>
            <a:r>
              <a:rPr lang="en-US" sz="2000" b="1" dirty="0" smtClean="0">
                <a:solidFill>
                  <a:srgbClr val="FF0000"/>
                </a:solidFill>
              </a:rPr>
              <a:t>External Finance</a:t>
            </a:r>
            <a:endParaRPr lang="en-US" sz="2000" dirty="0" smtClean="0"/>
          </a:p>
          <a:p>
            <a:pPr marL="285750" indent="-285750">
              <a:spcAft>
                <a:spcPts val="0"/>
              </a:spcAft>
              <a:buClr>
                <a:srgbClr val="00B050"/>
              </a:buClr>
              <a:buFont typeface="Wingdings 3" panose="05040102010807070707" pitchFamily="18" charset="2"/>
              <a:buChar char=""/>
            </a:pPr>
            <a:r>
              <a:rPr lang="en-US" sz="2000" dirty="0" smtClean="0"/>
              <a:t>The most common forms of external finance are as follows:</a:t>
            </a:r>
          </a:p>
          <a:p>
            <a:pPr marL="285750" indent="-285750">
              <a:spcAft>
                <a:spcPts val="0"/>
              </a:spcAft>
              <a:buClr>
                <a:srgbClr val="00B050"/>
              </a:buClr>
              <a:buFont typeface="Wingdings 3" panose="05040102010807070707" pitchFamily="18" charset="2"/>
              <a:buChar char=""/>
            </a:pPr>
            <a:r>
              <a:rPr lang="en-US" sz="2000" b="1" dirty="0" smtClean="0">
                <a:solidFill>
                  <a:srgbClr val="FF0000"/>
                </a:solidFill>
              </a:rPr>
              <a:t>Issues of Shares</a:t>
            </a:r>
          </a:p>
          <a:p>
            <a:pPr marL="285750" indent="-285750">
              <a:spcAft>
                <a:spcPts val="0"/>
              </a:spcAft>
              <a:buClr>
                <a:srgbClr val="00B050"/>
              </a:buClr>
              <a:buFont typeface="Wingdings 3" panose="05040102010807070707" pitchFamily="18" charset="2"/>
              <a:buChar char=""/>
            </a:pPr>
            <a:r>
              <a:rPr lang="en-US" sz="2000" dirty="0" smtClean="0"/>
              <a:t>This source of finance is only possible for limited companies.</a:t>
            </a:r>
          </a:p>
          <a:p>
            <a:pPr marL="571500" indent="-285750">
              <a:spcAft>
                <a:spcPts val="0"/>
              </a:spcAft>
              <a:buClr>
                <a:srgbClr val="00B050"/>
              </a:buClr>
              <a:buFont typeface="Arial" panose="020B0604020202020204" pitchFamily="34" charset="0"/>
              <a:buChar char="•"/>
            </a:pPr>
            <a:r>
              <a:rPr lang="en-US" sz="2000" dirty="0" smtClean="0"/>
              <a:t>This is a permanent source of capital which would not have to be repaid to shareholders.</a:t>
            </a:r>
          </a:p>
          <a:p>
            <a:pPr marL="571500" indent="-285750">
              <a:spcAft>
                <a:spcPts val="0"/>
              </a:spcAft>
              <a:buClr>
                <a:srgbClr val="00B050"/>
              </a:buClr>
              <a:buFont typeface="Arial" panose="020B0604020202020204" pitchFamily="34" charset="0"/>
              <a:buChar char="•"/>
            </a:pPr>
            <a:r>
              <a:rPr lang="en-US" sz="2000" dirty="0" smtClean="0"/>
              <a:t>No interest has to be paid.</a:t>
            </a:r>
          </a:p>
          <a:p>
            <a:pPr marL="285750" indent="-285750">
              <a:spcAft>
                <a:spcPts val="0"/>
              </a:spcAft>
              <a:buClr>
                <a:srgbClr val="00B050"/>
              </a:buClr>
              <a:buFont typeface="Wingdings 3" panose="05040102010807070707" pitchFamily="18" charset="2"/>
              <a:buChar char=""/>
            </a:pPr>
            <a:r>
              <a:rPr lang="en-US" sz="2000" dirty="0"/>
              <a:t>However:</a:t>
            </a:r>
          </a:p>
          <a:p>
            <a:pPr marL="571500" indent="-285750">
              <a:spcAft>
                <a:spcPts val="0"/>
              </a:spcAft>
              <a:buClr>
                <a:srgbClr val="00B050"/>
              </a:buClr>
              <a:buFont typeface="Arial" panose="020B0604020202020204" pitchFamily="34" charset="0"/>
              <a:buChar char="•"/>
            </a:pPr>
            <a:r>
              <a:rPr lang="en-US" sz="2000" dirty="0" smtClean="0"/>
              <a:t>Dividends are paid after tax, whereas interest on loans is paid before tax is deducted.</a:t>
            </a:r>
          </a:p>
          <a:p>
            <a:pPr marL="571500" indent="-285750">
              <a:spcAft>
                <a:spcPts val="0"/>
              </a:spcAft>
              <a:buClr>
                <a:srgbClr val="00B050"/>
              </a:buClr>
              <a:buFont typeface="Arial" panose="020B0604020202020204" pitchFamily="34" charset="0"/>
              <a:buChar char="•"/>
            </a:pPr>
            <a:r>
              <a:rPr lang="en-US" sz="2000" dirty="0" smtClean="0"/>
              <a:t>The ownership of the company could change hands if many shares are sold.</a:t>
            </a:r>
          </a:p>
        </p:txBody>
      </p:sp>
      <p:graphicFrame>
        <p:nvGraphicFramePr>
          <p:cNvPr id="7" name="Table 6"/>
          <p:cNvGraphicFramePr>
            <a:graphicFrameLocks noGrp="1"/>
          </p:cNvGraphicFramePr>
          <p:nvPr>
            <p:extLst>
              <p:ext uri="{D42A27DB-BD31-4B8C-83A1-F6EECF244321}">
                <p14:modId xmlns:p14="http://schemas.microsoft.com/office/powerpoint/2010/main" val="3079527241"/>
              </p:ext>
            </p:extLst>
          </p:nvPr>
        </p:nvGraphicFramePr>
        <p:xfrm>
          <a:off x="7196386" y="1124744"/>
          <a:ext cx="1624086" cy="5400600"/>
        </p:xfrm>
        <a:graphic>
          <a:graphicData uri="http://schemas.openxmlformats.org/drawingml/2006/table">
            <a:tbl>
              <a:tblPr firstRow="1" firstCol="1" lastRow="1" lastCol="1" bandRow="1" bandCol="1">
                <a:tableStyleId>{2D5ABB26-0587-4C30-8999-92F81FD0307C}</a:tableStyleId>
              </a:tblPr>
              <a:tblGrid>
                <a:gridCol w="1624086"/>
              </a:tblGrid>
              <a:tr h="377694">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22906">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Shares can be sold in any size of company but large ones are better</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Private limited companies will trade shares to a reduced amount of people</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More than 51% and the company can change owners.</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When enough shares are owned it can be converted to a Private Limited company</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8941" y="1151409"/>
            <a:ext cx="1535928"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849" y="5661248"/>
            <a:ext cx="6796934" cy="923330"/>
          </a:xfrm>
          <a:prstGeom prst="rect">
            <a:avLst/>
          </a:prstGeom>
          <a:solidFill>
            <a:schemeClr val="tx2">
              <a:lumMod val="60000"/>
              <a:lumOff val="40000"/>
            </a:schemeClr>
          </a:solidFill>
          <a:ln>
            <a:solidFill>
              <a:srgbClr val="C00000"/>
            </a:solidFill>
          </a:ln>
        </p:spPr>
        <p:txBody>
          <a:bodyPr wrap="square" rtlCol="0">
            <a:spAutoFit/>
          </a:bodyPr>
          <a:lstStyle/>
          <a:p>
            <a:r>
              <a:rPr lang="en-US" b="1" dirty="0"/>
              <a:t>Tips for Success </a:t>
            </a:r>
            <a:r>
              <a:rPr lang="en-US" dirty="0"/>
              <a:t>– Remember that only limited companies can raise capital by selling shares – and that only public limited companies can offer shares for sale to the public</a:t>
            </a:r>
            <a:r>
              <a:rPr lang="en-US" dirty="0" smtClean="0"/>
              <a:t>.</a:t>
            </a:r>
            <a:endParaRPr lang="en-US" dirty="0"/>
          </a:p>
        </p:txBody>
      </p:sp>
    </p:spTree>
    <p:extLst>
      <p:ext uri="{BB962C8B-B14F-4D97-AF65-F5344CB8AC3E}">
        <p14:creationId xmlns:p14="http://schemas.microsoft.com/office/powerpoint/2010/main" val="406221811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96934" cy="5262979"/>
          </a:xfrm>
          <a:prstGeom prst="rect">
            <a:avLst/>
          </a:prstGeom>
        </p:spPr>
        <p:txBody>
          <a:bodyPr wrap="square">
            <a:spAutoFit/>
          </a:bodyPr>
          <a:lstStyle/>
          <a:p>
            <a:pPr>
              <a:spcAft>
                <a:spcPts val="0"/>
              </a:spcAft>
              <a:buClr>
                <a:srgbClr val="00B050"/>
              </a:buClr>
            </a:pPr>
            <a:r>
              <a:rPr lang="en-US" sz="2100" b="1" dirty="0" smtClean="0">
                <a:solidFill>
                  <a:srgbClr val="FF0000"/>
                </a:solidFill>
              </a:rPr>
              <a:t>Bank Loans</a:t>
            </a:r>
          </a:p>
          <a:p>
            <a:pPr marL="339725" indent="-339725">
              <a:spcAft>
                <a:spcPts val="0"/>
              </a:spcAft>
              <a:buClr>
                <a:srgbClr val="00B050"/>
              </a:buClr>
              <a:buFont typeface="Wingdings 3" panose="05040102010807070707" pitchFamily="18" charset="2"/>
              <a:buChar char=""/>
            </a:pPr>
            <a:r>
              <a:rPr lang="en-US" sz="2100" dirty="0" smtClean="0"/>
              <a:t>This is a sum of money obtained from a bank which must be repaid and on which interest is payable.</a:t>
            </a:r>
          </a:p>
          <a:p>
            <a:pPr marL="571500" indent="-285750">
              <a:spcAft>
                <a:spcPts val="0"/>
              </a:spcAft>
              <a:buClr>
                <a:srgbClr val="00B050"/>
              </a:buClr>
              <a:buFont typeface="Arial" panose="020B0604020202020204" pitchFamily="34" charset="0"/>
              <a:buChar char="•"/>
            </a:pPr>
            <a:r>
              <a:rPr lang="en-US" sz="2100" dirty="0" smtClean="0"/>
              <a:t>These are usually quick to arrange.</a:t>
            </a:r>
          </a:p>
          <a:p>
            <a:pPr marL="571500" indent="-285750">
              <a:spcAft>
                <a:spcPts val="0"/>
              </a:spcAft>
              <a:buClr>
                <a:srgbClr val="00B050"/>
              </a:buClr>
              <a:buFont typeface="Arial" panose="020B0604020202020204" pitchFamily="34" charset="0"/>
              <a:buChar char="•"/>
            </a:pPr>
            <a:r>
              <a:rPr lang="en-US" sz="2100" dirty="0" smtClean="0"/>
              <a:t>They can be for varying lengths of time.</a:t>
            </a:r>
          </a:p>
          <a:p>
            <a:pPr marL="571500" indent="-285750">
              <a:spcAft>
                <a:spcPts val="0"/>
              </a:spcAft>
              <a:buClr>
                <a:srgbClr val="00B050"/>
              </a:buClr>
              <a:buFont typeface="Arial" panose="020B0604020202020204" pitchFamily="34" charset="0"/>
              <a:buChar char="•"/>
            </a:pPr>
            <a:r>
              <a:rPr lang="en-US" sz="2100" dirty="0" smtClean="0"/>
              <a:t>Large companies are often offered low rates of interest by banks if they borrow large sums.</a:t>
            </a:r>
          </a:p>
          <a:p>
            <a:pPr marL="339725" indent="-339725">
              <a:spcAft>
                <a:spcPts val="0"/>
              </a:spcAft>
              <a:buClr>
                <a:srgbClr val="00B050"/>
              </a:buClr>
              <a:buFont typeface="Wingdings 3" panose="05040102010807070707" pitchFamily="18" charset="2"/>
              <a:buChar char=""/>
            </a:pPr>
            <a:r>
              <a:rPr lang="en-US" sz="2100" dirty="0" smtClean="0"/>
              <a:t>However:</a:t>
            </a:r>
          </a:p>
          <a:p>
            <a:pPr marL="571500" indent="-285750">
              <a:spcAft>
                <a:spcPts val="0"/>
              </a:spcAft>
              <a:buClr>
                <a:srgbClr val="00B050"/>
              </a:buClr>
              <a:buFont typeface="Arial" panose="020B0604020202020204" pitchFamily="34" charset="0"/>
              <a:buChar char="•"/>
            </a:pPr>
            <a:r>
              <a:rPr lang="en-US" sz="2100" dirty="0" smtClean="0"/>
              <a:t>A bank loan will have to be repaid eventually and interest must be paid.</a:t>
            </a:r>
          </a:p>
          <a:p>
            <a:pPr marL="571500" indent="-285750">
              <a:spcAft>
                <a:spcPts val="0"/>
              </a:spcAft>
              <a:buClr>
                <a:srgbClr val="00B050"/>
              </a:buClr>
              <a:buFont typeface="Arial" panose="020B0604020202020204" pitchFamily="34" charset="0"/>
              <a:buChar char="•"/>
            </a:pPr>
            <a:r>
              <a:rPr lang="en-US" sz="2100" dirty="0" smtClean="0"/>
              <a:t>Security of collateral is usually required. This means the bank may insist that it has the right to sell some of the firm’s property if it fails to pay interest or does not repay the loan. A sole trader may have to put his or her own house up as security on a bank loan.</a:t>
            </a:r>
          </a:p>
        </p:txBody>
      </p:sp>
      <p:graphicFrame>
        <p:nvGraphicFramePr>
          <p:cNvPr id="7" name="Table 6"/>
          <p:cNvGraphicFramePr>
            <a:graphicFrameLocks noGrp="1"/>
          </p:cNvGraphicFramePr>
          <p:nvPr>
            <p:extLst>
              <p:ext uri="{D42A27DB-BD31-4B8C-83A1-F6EECF244321}">
                <p14:modId xmlns:p14="http://schemas.microsoft.com/office/powerpoint/2010/main" val="1720764482"/>
              </p:ext>
            </p:extLst>
          </p:nvPr>
        </p:nvGraphicFramePr>
        <p:xfrm>
          <a:off x="7196386" y="1124744"/>
          <a:ext cx="1624086" cy="5472608"/>
        </p:xfrm>
        <a:graphic>
          <a:graphicData uri="http://schemas.openxmlformats.org/drawingml/2006/table">
            <a:tbl>
              <a:tblPr firstRow="1" firstCol="1" lastRow="1" lastCol="1" bandRow="1" bandCol="1">
                <a:tableStyleId>{2D5ABB26-0587-4C30-8999-92F81FD0307C}</a:tableStyleId>
              </a:tblPr>
              <a:tblGrid>
                <a:gridCol w="1624086"/>
              </a:tblGrid>
              <a:tr h="372658">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If bank loaning Usury</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Banks never lose money, discuss.</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happens with a bank if a company runs away all the money.</a:t>
                      </a:r>
                    </a:p>
                    <a:p>
                      <a:pPr marL="177800" indent="-177800" algn="l">
                        <a:spcAft>
                          <a:spcPts val="600"/>
                        </a:spcAft>
                        <a:buFontTx/>
                        <a:buBlip>
                          <a:blip r:embed="rId3"/>
                        </a:buBlip>
                      </a:pPr>
                      <a:r>
                        <a:rPr lang="en-US" sz="1470" baseline="0" dirty="0" smtClean="0">
                          <a:solidFill>
                            <a:schemeClr val="tx1"/>
                          </a:solidFill>
                          <a:effectLst/>
                          <a:latin typeface="Arial" pitchFamily="34" charset="0"/>
                          <a:ea typeface="Times New Roman"/>
                          <a:cs typeface="Arial" pitchFamily="34" charset="0"/>
                        </a:rPr>
                        <a:t>How does a bank claim back money from property.</a:t>
                      </a:r>
                    </a:p>
                    <a:p>
                      <a:pPr marL="177800" indent="-177800" algn="l">
                        <a:spcAft>
                          <a:spcPts val="600"/>
                        </a:spcAft>
                        <a:buFontTx/>
                        <a:buBlip>
                          <a:blip r:embed="rId3"/>
                        </a:buBlip>
                      </a:pPr>
                      <a:r>
                        <a:rPr lang="en-US" sz="1470" baseline="0" dirty="0" smtClean="0">
                          <a:solidFill>
                            <a:srgbClr val="FF0000"/>
                          </a:solidFill>
                          <a:effectLst/>
                          <a:latin typeface="Arial" pitchFamily="34" charset="0"/>
                          <a:ea typeface="Times New Roman"/>
                          <a:cs typeface="Arial" pitchFamily="34" charset="0"/>
                        </a:rPr>
                        <a:t>How much money does a bank have to loan and is it actually notes and coins.</a:t>
                      </a:r>
                    </a:p>
                    <a:p>
                      <a:pPr marL="177800" indent="-177800" algn="l">
                        <a:spcAft>
                          <a:spcPts val="600"/>
                        </a:spcAft>
                        <a:buFontTx/>
                        <a:buBlip>
                          <a:blip r:embed="rId3"/>
                        </a:buBlip>
                      </a:pPr>
                      <a:r>
                        <a:rPr lang="en-US" sz="1470" baseline="0" dirty="0" smtClean="0">
                          <a:solidFill>
                            <a:schemeClr val="tx1"/>
                          </a:solidFill>
                          <a:effectLst/>
                          <a:latin typeface="Arial" pitchFamily="34" charset="0"/>
                          <a:ea typeface="Times New Roman"/>
                          <a:cs typeface="Arial" pitchFamily="34" charset="0"/>
                        </a:rPr>
                        <a:t>Google Specie</a:t>
                      </a:r>
                      <a:endParaRPr lang="en-GB" sz="147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12880" y="1151409"/>
            <a:ext cx="1431989" cy="3333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hlinkClick r:id="rId5" action="ppaction://hlinkfile"/>
          </p:cNvPr>
          <p:cNvSpPr txBox="1"/>
          <p:nvPr/>
        </p:nvSpPr>
        <p:spPr>
          <a:xfrm>
            <a:off x="6697494" y="5951021"/>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58378835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261</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632311"/>
          </a:xfrm>
          <a:prstGeom prst="rect">
            <a:avLst/>
          </a:prstGeom>
        </p:spPr>
        <p:txBody>
          <a:bodyPr wrap="square">
            <a:spAutoFit/>
          </a:bodyPr>
          <a:lstStyle/>
          <a:p>
            <a:pPr>
              <a:spcAft>
                <a:spcPts val="0"/>
              </a:spcAft>
              <a:buClr>
                <a:srgbClr val="00B050"/>
              </a:buClr>
            </a:pPr>
            <a:r>
              <a:rPr lang="en-US" sz="2000" b="1" dirty="0" smtClean="0">
                <a:solidFill>
                  <a:srgbClr val="FF0000"/>
                </a:solidFill>
              </a:rPr>
              <a:t>Selling Debentures</a:t>
            </a:r>
          </a:p>
          <a:p>
            <a:pPr marL="285750" indent="-285750">
              <a:spcAft>
                <a:spcPts val="0"/>
              </a:spcAft>
              <a:buClr>
                <a:srgbClr val="00B050"/>
              </a:buClr>
              <a:buFont typeface="Wingdings 3" panose="05040102010807070707" pitchFamily="18" charset="2"/>
              <a:buChar char=""/>
            </a:pPr>
            <a:r>
              <a:rPr lang="en-US" sz="2000" dirty="0" smtClean="0"/>
              <a:t>These are long term certificates issued by limited companies.</a:t>
            </a:r>
          </a:p>
          <a:p>
            <a:pPr marL="571500" indent="-285750">
              <a:spcAft>
                <a:spcPts val="0"/>
              </a:spcAft>
              <a:buClr>
                <a:srgbClr val="00B050"/>
              </a:buClr>
              <a:buFont typeface="Arial" panose="020B0604020202020204" pitchFamily="34" charset="0"/>
              <a:buChar char="•"/>
            </a:pPr>
            <a:r>
              <a:rPr lang="en-US" sz="2000" dirty="0" smtClean="0"/>
              <a:t>Debentures can be used to raise very long-term finance, </a:t>
            </a:r>
            <a:r>
              <a:rPr lang="en-US" sz="2000" dirty="0"/>
              <a:t>i</a:t>
            </a:r>
            <a:r>
              <a:rPr lang="en-US" sz="2000" dirty="0" smtClean="0"/>
              <a:t>.e. 25 years.</a:t>
            </a:r>
          </a:p>
          <a:p>
            <a:pPr marL="285750" indent="-285750">
              <a:spcAft>
                <a:spcPts val="0"/>
              </a:spcAft>
              <a:buClr>
                <a:srgbClr val="00B050"/>
              </a:buClr>
              <a:buFont typeface="Wingdings 3" panose="05040102010807070707" pitchFamily="18" charset="2"/>
              <a:buChar char=""/>
            </a:pPr>
            <a:r>
              <a:rPr lang="en-US" sz="2000" dirty="0" smtClean="0"/>
              <a:t>However</a:t>
            </a:r>
            <a:r>
              <a:rPr lang="en-US" sz="2000" dirty="0"/>
              <a:t>:</a:t>
            </a:r>
          </a:p>
          <a:p>
            <a:pPr marL="571500" indent="-285750">
              <a:spcAft>
                <a:spcPts val="0"/>
              </a:spcAft>
              <a:buClr>
                <a:srgbClr val="00B050"/>
              </a:buClr>
              <a:buFont typeface="Arial" panose="020B0604020202020204" pitchFamily="34" charset="0"/>
              <a:buChar char="•"/>
            </a:pPr>
            <a:r>
              <a:rPr lang="en-US" sz="2000" dirty="0" smtClean="0"/>
              <a:t>As with loans, these must be repaid and interest must be paid.</a:t>
            </a:r>
          </a:p>
          <a:p>
            <a:pPr>
              <a:spcAft>
                <a:spcPts val="0"/>
              </a:spcAft>
              <a:buClr>
                <a:srgbClr val="00B050"/>
              </a:buClr>
            </a:pPr>
            <a:r>
              <a:rPr lang="en-US" sz="2000" b="1" dirty="0">
                <a:solidFill>
                  <a:srgbClr val="FF0000"/>
                </a:solidFill>
              </a:rPr>
              <a:t>Factoring of Debts</a:t>
            </a:r>
          </a:p>
          <a:p>
            <a:pPr marL="342900" indent="-342900">
              <a:spcAft>
                <a:spcPts val="0"/>
              </a:spcAft>
              <a:buClr>
                <a:srgbClr val="00B050"/>
              </a:buClr>
              <a:buFont typeface="Wingdings 3" panose="05040102010807070707" pitchFamily="18" charset="2"/>
              <a:buChar char=""/>
            </a:pPr>
            <a:r>
              <a:rPr lang="en-US" sz="2000" dirty="0" smtClean="0"/>
              <a:t>A debtor is a customer who owes a firm money for goods bought. Debt factors are specialist agencies that ‘buy’ the claims on debtors of firms for immediate cash. For example, a debt factor may offer 90% of an existing debt. The debtor will then pay the factor and the 10% represents the factor’s profit – when the factor collects payment from the debtor:</a:t>
            </a:r>
          </a:p>
          <a:p>
            <a:pPr marL="571500" indent="-285750">
              <a:spcAft>
                <a:spcPts val="0"/>
              </a:spcAft>
              <a:buClr>
                <a:srgbClr val="00B050"/>
              </a:buClr>
              <a:buFont typeface="Arial" panose="020B0604020202020204" pitchFamily="34" charset="0"/>
              <a:buChar char="•"/>
            </a:pPr>
            <a:r>
              <a:rPr lang="en-US" sz="2000" dirty="0" smtClean="0"/>
              <a:t>Immediate cash is made available to the business.</a:t>
            </a:r>
          </a:p>
          <a:p>
            <a:pPr marL="571500" indent="-285750">
              <a:spcAft>
                <a:spcPts val="0"/>
              </a:spcAft>
              <a:buClr>
                <a:srgbClr val="00B050"/>
              </a:buClr>
              <a:buFont typeface="Arial" panose="020B0604020202020204" pitchFamily="34" charset="0"/>
              <a:buChar char="•"/>
            </a:pPr>
            <a:r>
              <a:rPr lang="en-US" sz="2000" dirty="0" smtClean="0"/>
              <a:t>The risk of collecting the debt becomes the factor’s and not the business’s.</a:t>
            </a:r>
          </a:p>
          <a:p>
            <a:pPr marL="342900" indent="-342900">
              <a:spcAft>
                <a:spcPts val="0"/>
              </a:spcAft>
              <a:buClr>
                <a:srgbClr val="00B050"/>
              </a:buClr>
              <a:buFont typeface="Wingdings 3" panose="05040102010807070707" pitchFamily="18" charset="2"/>
              <a:buChar char=""/>
            </a:pPr>
            <a:r>
              <a:rPr lang="en-US" sz="2000" dirty="0" smtClean="0"/>
              <a:t>However</a:t>
            </a:r>
          </a:p>
          <a:p>
            <a:pPr marL="571500" indent="-285750">
              <a:spcAft>
                <a:spcPts val="0"/>
              </a:spcAft>
              <a:buClr>
                <a:srgbClr val="00B050"/>
              </a:buClr>
              <a:buFont typeface="Arial" panose="020B0604020202020204" pitchFamily="34" charset="0"/>
              <a:buChar char="•"/>
            </a:pPr>
            <a:r>
              <a:rPr lang="en-US" sz="2000" dirty="0" smtClean="0"/>
              <a:t>The firm does not receive 100% of the value of its debts.</a:t>
            </a:r>
          </a:p>
        </p:txBody>
      </p:sp>
    </p:spTree>
    <p:extLst>
      <p:ext uri="{BB962C8B-B14F-4D97-AF65-F5344CB8AC3E}">
        <p14:creationId xmlns:p14="http://schemas.microsoft.com/office/powerpoint/2010/main" val="138627824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262</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49" y="1124744"/>
            <a:ext cx="6724925" cy="3046988"/>
          </a:xfrm>
          <a:prstGeom prst="rect">
            <a:avLst/>
          </a:prstGeom>
        </p:spPr>
        <p:txBody>
          <a:bodyPr wrap="square">
            <a:spAutoFit/>
          </a:bodyPr>
          <a:lstStyle/>
          <a:p>
            <a:pPr>
              <a:spcAft>
                <a:spcPts val="0"/>
              </a:spcAft>
              <a:buClr>
                <a:srgbClr val="00B050"/>
              </a:buClr>
            </a:pPr>
            <a:r>
              <a:rPr lang="en-US" sz="2400" b="1" dirty="0" smtClean="0">
                <a:solidFill>
                  <a:srgbClr val="FF0000"/>
                </a:solidFill>
              </a:rPr>
              <a:t>Grants and Subsidies from outside agencies</a:t>
            </a:r>
          </a:p>
          <a:p>
            <a:pPr marL="285750" indent="-285750">
              <a:spcAft>
                <a:spcPts val="0"/>
              </a:spcAft>
              <a:buClr>
                <a:srgbClr val="00B050"/>
              </a:buClr>
              <a:buFont typeface="Wingdings 3" panose="05040102010807070707" pitchFamily="18" charset="2"/>
              <a:buChar char=""/>
            </a:pPr>
            <a:r>
              <a:rPr lang="en-US" sz="2400" dirty="0" smtClean="0"/>
              <a:t>Outside agencies include, i.e. the government.</a:t>
            </a:r>
          </a:p>
          <a:p>
            <a:pPr marL="571500" indent="-285750">
              <a:spcAft>
                <a:spcPts val="0"/>
              </a:spcAft>
              <a:buClr>
                <a:srgbClr val="00B050"/>
              </a:buClr>
              <a:buFont typeface="Arial" panose="020B0604020202020204" pitchFamily="34" charset="0"/>
              <a:buChar char="•"/>
            </a:pPr>
            <a:r>
              <a:rPr lang="en-US" sz="2400" dirty="0" smtClean="0"/>
              <a:t>These grants and subsidies usually do not have to be repaid.</a:t>
            </a:r>
          </a:p>
          <a:p>
            <a:pPr marL="285750" indent="-285750">
              <a:spcAft>
                <a:spcPts val="0"/>
              </a:spcAft>
              <a:buClr>
                <a:srgbClr val="00B050"/>
              </a:buClr>
              <a:buFont typeface="Wingdings 3" panose="05040102010807070707" pitchFamily="18" charset="2"/>
              <a:buChar char=""/>
            </a:pPr>
            <a:r>
              <a:rPr lang="en-US" sz="2400" dirty="0" smtClean="0"/>
              <a:t>However</a:t>
            </a:r>
            <a:r>
              <a:rPr lang="en-US" sz="2400" dirty="0"/>
              <a:t>:</a:t>
            </a:r>
          </a:p>
          <a:p>
            <a:pPr marL="571500" indent="-285750">
              <a:spcAft>
                <a:spcPts val="0"/>
              </a:spcAft>
              <a:buClr>
                <a:srgbClr val="00B050"/>
              </a:buClr>
              <a:buFont typeface="Arial" panose="020B0604020202020204" pitchFamily="34" charset="0"/>
              <a:buChar char="•"/>
            </a:pPr>
            <a:r>
              <a:rPr lang="en-US" sz="2400" dirty="0" smtClean="0"/>
              <a:t>They are often given with ‘strings attached’ e.g. the firm must locate in a particular area.</a:t>
            </a:r>
          </a:p>
        </p:txBody>
      </p:sp>
      <p:pic>
        <p:nvPicPr>
          <p:cNvPr id="2050" name="Picture 2" descr="http://image.slidesharecdn.com/ukgrantsgbi2010-12645453831187-phpapp02/95/uk-grants-grant-for-business-investment-20-728.jpg?cb=1264523820"/>
          <p:cNvPicPr>
            <a:picLocks noChangeAspect="1" noChangeArrowheads="1"/>
          </p:cNvPicPr>
          <p:nvPr/>
        </p:nvPicPr>
        <p:blipFill rotWithShape="1">
          <a:blip r:embed="rId3">
            <a:extLst>
              <a:ext uri="{28A0092B-C50C-407E-A947-70E740481C1C}">
                <a14:useLocalDpi xmlns:a14="http://schemas.microsoft.com/office/drawing/2010/main" val="0"/>
              </a:ext>
            </a:extLst>
          </a:blip>
          <a:srcRect l="14884" t="27983" r="12425" b="19402"/>
          <a:stretch/>
        </p:blipFill>
        <p:spPr bwMode="auto">
          <a:xfrm>
            <a:off x="3707904" y="4612712"/>
            <a:ext cx="3240360" cy="1912631"/>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www.njpp.org/assets/images/uploads/monthly-volume-of-subsidies-w-EOA-bar-chart-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679" y="4613404"/>
            <a:ext cx="3192411" cy="1889776"/>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1025442923"/>
              </p:ext>
            </p:extLst>
          </p:nvPr>
        </p:nvGraphicFramePr>
        <p:xfrm>
          <a:off x="7124378" y="1124744"/>
          <a:ext cx="1696094" cy="5400600"/>
        </p:xfrm>
        <a:graphic>
          <a:graphicData uri="http://schemas.openxmlformats.org/drawingml/2006/table">
            <a:tbl>
              <a:tblPr firstRow="1" firstCol="1" lastRow="1" lastCol="1" bandRow="1" bandCol="1">
                <a:tableStyleId>{2D5ABB26-0587-4C30-8999-92F81FD0307C}</a:tableStyleId>
              </a:tblPr>
              <a:tblGrid>
                <a:gridCol w="1696094"/>
              </a:tblGrid>
              <a:tr h="367755">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32845">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Before 2003 all students at university in UK were subsidised.</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can be for employing specific workers, location, emissions reduction, health and safety, or not over farming.</a:t>
                      </a:r>
                      <a:endParaRPr lang="en-GB" sz="146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The conditions are easily met with standard business practice.</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do not just come from the government.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33895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262</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246052"/>
          </a:xfrm>
          <a:prstGeom prst="rect">
            <a:avLst/>
          </a:prstGeom>
        </p:spPr>
        <p:txBody>
          <a:bodyPr wrap="square">
            <a:spAutoFit/>
          </a:bodyPr>
          <a:lstStyle/>
          <a:p>
            <a:pPr>
              <a:spcAft>
                <a:spcPts val="0"/>
              </a:spcAft>
              <a:buClr>
                <a:srgbClr val="00B050"/>
              </a:buClr>
            </a:pPr>
            <a:r>
              <a:rPr lang="en-US" sz="1970" b="1" dirty="0" smtClean="0">
                <a:solidFill>
                  <a:srgbClr val="FF0000"/>
                </a:solidFill>
              </a:rPr>
              <a:t>Micro-finance</a:t>
            </a:r>
            <a:endParaRPr lang="en-US" sz="1970" b="1" dirty="0">
              <a:solidFill>
                <a:srgbClr val="FF0000"/>
              </a:solidFill>
            </a:endParaRPr>
          </a:p>
          <a:p>
            <a:pPr marL="342900" indent="-342900">
              <a:spcAft>
                <a:spcPts val="0"/>
              </a:spcAft>
              <a:buClr>
                <a:srgbClr val="00B050"/>
              </a:buClr>
              <a:buFont typeface="Wingdings 3" panose="05040102010807070707" pitchFamily="18" charset="2"/>
              <a:buChar char=""/>
            </a:pPr>
            <a:r>
              <a:rPr lang="en-US" sz="1970" dirty="0" smtClean="0"/>
              <a:t>In many low-income developing countries, traditional commercial banks have been very unwilling to lend to poor people – even if they wanted the finance to set up an enterprise. Banks did not lend because:</a:t>
            </a:r>
          </a:p>
          <a:p>
            <a:pPr marL="571500" indent="-285750">
              <a:spcAft>
                <a:spcPts val="0"/>
              </a:spcAft>
              <a:buClr>
                <a:srgbClr val="00B050"/>
              </a:buClr>
              <a:buFont typeface="Arial" panose="020B0604020202020204" pitchFamily="34" charset="0"/>
              <a:buChar char="•"/>
            </a:pPr>
            <a:r>
              <a:rPr lang="en-US" sz="1970" dirty="0" smtClean="0"/>
              <a:t>The size of the loans required by poor customers – perhaps a few dollars – means that the bank could not make a profit from the loans.</a:t>
            </a:r>
          </a:p>
          <a:p>
            <a:pPr marL="571500" indent="-285750">
              <a:spcAft>
                <a:spcPts val="0"/>
              </a:spcAft>
              <a:buClr>
                <a:srgbClr val="00B050"/>
              </a:buClr>
              <a:buFont typeface="Arial" panose="020B0604020202020204" pitchFamily="34" charset="0"/>
              <a:buChar char="•"/>
            </a:pPr>
            <a:r>
              <a:rPr lang="en-US" sz="1970" dirty="0" smtClean="0"/>
              <a:t>The poorer groups in society often have no asset to act as ‘security’ for loans – banks are usually not prepared to take the risks by lending without some form of security (assets they can sell is the firm cannot repay)</a:t>
            </a:r>
          </a:p>
          <a:p>
            <a:pPr marL="342900" indent="-342900">
              <a:spcAft>
                <a:spcPts val="0"/>
              </a:spcAft>
              <a:buClr>
                <a:srgbClr val="00B050"/>
              </a:buClr>
              <a:buFont typeface="Wingdings 3" panose="05040102010807070707" pitchFamily="18" charset="2"/>
              <a:buChar char=""/>
            </a:pPr>
            <a:r>
              <a:rPr lang="en-US" sz="1970" dirty="0" smtClean="0"/>
              <a:t>Specialist institutions have been set up in most developing countries to meet the financial needs of poor people especially poor entrepreneurs. The most famous of these is the </a:t>
            </a:r>
            <a:r>
              <a:rPr lang="en-US" sz="1970" dirty="0" err="1" smtClean="0"/>
              <a:t>Grameen</a:t>
            </a:r>
            <a:r>
              <a:rPr lang="en-US" sz="1970" dirty="0" smtClean="0"/>
              <a:t> Bank of </a:t>
            </a:r>
            <a:br>
              <a:rPr lang="en-US" sz="1970" dirty="0" smtClean="0"/>
            </a:br>
            <a:r>
              <a:rPr lang="en-US" sz="1970" dirty="0" smtClean="0"/>
              <a:t>Bangladesh. These institutions, including postal savings </a:t>
            </a:r>
            <a:br>
              <a:rPr lang="en-US" sz="1970" dirty="0" smtClean="0"/>
            </a:br>
            <a:r>
              <a:rPr lang="en-US" sz="1970" dirty="0" smtClean="0"/>
              <a:t>banks, finance cooperatives, </a:t>
            </a:r>
            <a:r>
              <a:rPr lang="en-US" sz="1970" dirty="0"/>
              <a:t>development </a:t>
            </a:r>
            <a:r>
              <a:rPr lang="en-US" sz="1970" dirty="0" smtClean="0"/>
              <a:t>banks and </a:t>
            </a:r>
            <a:br>
              <a:rPr lang="en-US" sz="1970" dirty="0" smtClean="0"/>
            </a:br>
            <a:r>
              <a:rPr lang="en-US" sz="1970" dirty="0" smtClean="0"/>
              <a:t>credit unions, focus on lending small sums of money to </a:t>
            </a:r>
            <a:br>
              <a:rPr lang="en-US" sz="1970" dirty="0" smtClean="0"/>
            </a:br>
            <a:r>
              <a:rPr lang="en-US" sz="1970" dirty="0" smtClean="0"/>
              <a:t>people – hence the term </a:t>
            </a:r>
            <a:r>
              <a:rPr lang="en-US" sz="1970" b="1" dirty="0" smtClean="0">
                <a:solidFill>
                  <a:srgbClr val="FF0000"/>
                </a:solidFill>
              </a:rPr>
              <a:t>micro-finance</a:t>
            </a:r>
            <a:r>
              <a:rPr lang="en-US" sz="1970" dirty="0" smtClean="0"/>
              <a:t> or micro credit.</a:t>
            </a:r>
          </a:p>
        </p:txBody>
      </p:sp>
      <p:pic>
        <p:nvPicPr>
          <p:cNvPr id="1026" name="Picture 2" descr="http://centerforfinancialinclusionblog.files.wordpress.com/2012/06/grameen-bank-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310" y="5234507"/>
            <a:ext cx="1699162" cy="1290837"/>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98217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76853745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8" name="Rectangle 7"/>
          <p:cNvSpPr/>
          <p:nvPr/>
        </p:nvSpPr>
        <p:spPr>
          <a:xfrm>
            <a:off x="323850" y="1124744"/>
            <a:ext cx="8496622" cy="5478423"/>
          </a:xfrm>
          <a:prstGeom prst="rect">
            <a:avLst/>
          </a:prstGeom>
        </p:spPr>
        <p:txBody>
          <a:bodyPr wrap="square">
            <a:spAutoFit/>
          </a:bodyPr>
          <a:lstStyle/>
          <a:p>
            <a:pPr>
              <a:spcAft>
                <a:spcPts val="0"/>
              </a:spcAft>
              <a:buClr>
                <a:srgbClr val="00B050"/>
              </a:buClr>
            </a:pPr>
            <a:r>
              <a:rPr lang="en-US" sz="1750" b="1" dirty="0" smtClean="0">
                <a:solidFill>
                  <a:srgbClr val="0070C0"/>
                </a:solidFill>
              </a:rPr>
              <a:t>Case Study</a:t>
            </a:r>
            <a:endParaRPr lang="en-US" sz="1750" b="1" dirty="0">
              <a:solidFill>
                <a:srgbClr val="0070C0"/>
              </a:solidFill>
            </a:endParaRPr>
          </a:p>
          <a:p>
            <a:pPr marL="342900" indent="-342900">
              <a:spcAft>
                <a:spcPts val="0"/>
              </a:spcAft>
              <a:buClr>
                <a:srgbClr val="00B050"/>
              </a:buClr>
              <a:buFont typeface="Wingdings 3" panose="05040102010807070707" pitchFamily="18" charset="2"/>
              <a:buChar char=""/>
            </a:pPr>
            <a:r>
              <a:rPr lang="en-US" sz="1750" dirty="0" smtClean="0">
                <a:solidFill>
                  <a:srgbClr val="0070C0"/>
                </a:solidFill>
              </a:rPr>
              <a:t>Parveen Baji lives in Pakistan. She has 9 children and she used to ask neighbours for food to help feed them all. All it took to turn Parveen’s life around was a $70 loan from the Kashf Foundation. The loan allowed her to start a jewellery making business which quickly took off. Now she owns a restaurant and a catering business that employs eight people. She has repaid the original loan and interest on it. She is able to pay for her children to go to high school and college. ‘Micro-finance </a:t>
            </a:r>
            <a:r>
              <a:rPr lang="en-US" sz="1750" dirty="0">
                <a:solidFill>
                  <a:srgbClr val="0070C0"/>
                </a:solidFill>
              </a:rPr>
              <a:t>has changed my life’ </a:t>
            </a:r>
            <a:r>
              <a:rPr lang="en-US" sz="1750" dirty="0" smtClean="0">
                <a:solidFill>
                  <a:srgbClr val="0070C0"/>
                </a:solidFill>
              </a:rPr>
              <a:t>Parveen says.</a:t>
            </a:r>
          </a:p>
          <a:p>
            <a:pPr>
              <a:spcAft>
                <a:spcPts val="0"/>
              </a:spcAft>
              <a:buClr>
                <a:srgbClr val="00B050"/>
              </a:buClr>
            </a:pPr>
            <a:r>
              <a:rPr lang="en-US" sz="1750" b="1" dirty="0" smtClean="0">
                <a:solidFill>
                  <a:srgbClr val="FF0000"/>
                </a:solidFill>
              </a:rPr>
              <a:t>Activity 21.4</a:t>
            </a:r>
            <a:r>
              <a:rPr lang="en-US" sz="1750" dirty="0" smtClean="0">
                <a:solidFill>
                  <a:srgbClr val="FF0000"/>
                </a:solidFill>
              </a:rPr>
              <a:t> - Read the case study above.</a:t>
            </a:r>
          </a:p>
          <a:p>
            <a:pPr marL="628650" indent="-342900">
              <a:spcAft>
                <a:spcPts val="0"/>
              </a:spcAft>
              <a:buClr>
                <a:srgbClr val="00B050"/>
              </a:buClr>
              <a:buFont typeface="+mj-lt"/>
              <a:buAutoNum type="alphaLcParenR"/>
            </a:pPr>
            <a:r>
              <a:rPr lang="en-US" sz="1750" dirty="0" smtClean="0">
                <a:solidFill>
                  <a:srgbClr val="FF0000"/>
                </a:solidFill>
              </a:rPr>
              <a:t>Why do you think that traditional banks would not lend Parveen money for her business?</a:t>
            </a:r>
          </a:p>
          <a:p>
            <a:pPr marL="628650" indent="-342900">
              <a:spcAft>
                <a:spcPts val="0"/>
              </a:spcAft>
              <a:buClr>
                <a:srgbClr val="00B050"/>
              </a:buClr>
              <a:buFont typeface="+mj-lt"/>
              <a:buAutoNum type="alphaLcParenR"/>
            </a:pPr>
            <a:r>
              <a:rPr lang="en-US" sz="1750" dirty="0" smtClean="0">
                <a:solidFill>
                  <a:srgbClr val="FF0000"/>
                </a:solidFill>
              </a:rPr>
              <a:t>Explain the benefits that this example of Micro-Finance has given to Parveen, her family and her country.</a:t>
            </a:r>
          </a:p>
          <a:p>
            <a:pPr>
              <a:spcAft>
                <a:spcPts val="0"/>
              </a:spcAft>
              <a:buClr>
                <a:srgbClr val="00B050"/>
              </a:buClr>
            </a:pPr>
            <a:r>
              <a:rPr lang="en-US" sz="1750" b="1" dirty="0" smtClean="0">
                <a:solidFill>
                  <a:srgbClr val="FF0000"/>
                </a:solidFill>
              </a:rPr>
              <a:t>Activity 21.5</a:t>
            </a:r>
            <a:r>
              <a:rPr lang="en-US" sz="1750" dirty="0" smtClean="0">
                <a:solidFill>
                  <a:srgbClr val="FF0000"/>
                </a:solidFill>
              </a:rPr>
              <a:t> – Asser’s business expands</a:t>
            </a:r>
          </a:p>
          <a:p>
            <a:pPr marL="342900" indent="-342900">
              <a:spcAft>
                <a:spcPts val="0"/>
              </a:spcAft>
              <a:buClr>
                <a:srgbClr val="00B050"/>
              </a:buClr>
              <a:buFont typeface="Wingdings 3" panose="05040102010807070707" pitchFamily="18" charset="2"/>
              <a:buChar char=""/>
            </a:pPr>
            <a:r>
              <a:rPr lang="en-US" sz="1750" dirty="0" smtClean="0">
                <a:solidFill>
                  <a:srgbClr val="FF0000"/>
                </a:solidFill>
              </a:rPr>
              <a:t>Asser’s taxi business has now been operating for 2 years. He wants to expand by buying another taxi and employing 2 drivers on a shift system.</a:t>
            </a:r>
          </a:p>
          <a:p>
            <a:pPr marL="628650" indent="-342900">
              <a:spcAft>
                <a:spcPts val="0"/>
              </a:spcAft>
              <a:buClr>
                <a:srgbClr val="00B050"/>
              </a:buClr>
              <a:buFont typeface="+mj-lt"/>
              <a:buAutoNum type="alphaLcParenR"/>
            </a:pPr>
            <a:r>
              <a:rPr lang="en-US" sz="1750" dirty="0" smtClean="0">
                <a:solidFill>
                  <a:srgbClr val="FF0000"/>
                </a:solidFill>
              </a:rPr>
              <a:t>Explain to Asser the benefits of using the business profits to buy the taxi rather than taking out a business loan.</a:t>
            </a:r>
          </a:p>
          <a:p>
            <a:pPr marL="628650" indent="-342900">
              <a:spcAft>
                <a:spcPts val="0"/>
              </a:spcAft>
              <a:buClr>
                <a:srgbClr val="00B050"/>
              </a:buClr>
              <a:buFont typeface="+mj-lt"/>
              <a:buAutoNum type="alphaLcParenR"/>
            </a:pPr>
            <a:r>
              <a:rPr lang="en-US" sz="1750" dirty="0" smtClean="0">
                <a:solidFill>
                  <a:srgbClr val="FF0000"/>
                </a:solidFill>
              </a:rPr>
              <a:t>When would you advise Asser to take out a bank loan to expand his business?</a:t>
            </a:r>
          </a:p>
        </p:txBody>
      </p:sp>
      <p:sp>
        <p:nvSpPr>
          <p:cNvPr id="7" name="TextBox 6">
            <a:hlinkClick r:id="rId3" action="ppaction://hlinkfile"/>
          </p:cNvPr>
          <p:cNvSpPr txBox="1"/>
          <p:nvPr/>
        </p:nvSpPr>
        <p:spPr>
          <a:xfrm>
            <a:off x="8445236" y="5877272"/>
            <a:ext cx="375236"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00429251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5.1.2 – Sources of Finance - External?</a:t>
            </a:r>
            <a:endParaRPr lang="en-GB" sz="3600" b="1" dirty="0" smtClean="0"/>
          </a:p>
        </p:txBody>
      </p:sp>
      <p:sp>
        <p:nvSpPr>
          <p:cNvPr id="9" name="Rounded Rectangle 8"/>
          <p:cNvSpPr/>
          <p:nvPr/>
        </p:nvSpPr>
        <p:spPr>
          <a:xfrm>
            <a:off x="3203847" y="3238289"/>
            <a:ext cx="2829403"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EXTERNAL SOURCES</a:t>
            </a:r>
            <a:endParaRPr lang="en-US" sz="2400" b="1" dirty="0">
              <a:latin typeface="Calibri" panose="020F0502020204030204" pitchFamily="34" charset="0"/>
            </a:endParaRPr>
          </a:p>
        </p:txBody>
      </p:sp>
      <p:grpSp>
        <p:nvGrpSpPr>
          <p:cNvPr id="10" name="Group 9"/>
          <p:cNvGrpSpPr/>
          <p:nvPr/>
        </p:nvGrpSpPr>
        <p:grpSpPr>
          <a:xfrm>
            <a:off x="6033250" y="3485803"/>
            <a:ext cx="2691111" cy="2031430"/>
            <a:chOff x="3693884" y="2793670"/>
            <a:chExt cx="3658515" cy="2765661"/>
          </a:xfrm>
        </p:grpSpPr>
        <p:sp>
          <p:nvSpPr>
            <p:cNvPr id="11" name="Rounded Rectangle 10"/>
            <p:cNvSpPr/>
            <p:nvPr/>
          </p:nvSpPr>
          <p:spPr>
            <a:xfrm>
              <a:off x="3893767" y="4496654"/>
              <a:ext cx="3458632" cy="10626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Sale of shares – limited companies</a:t>
              </a:r>
              <a:endParaRPr lang="en-US" sz="2400" dirty="0">
                <a:latin typeface="Calibri" panose="020F0502020204030204" pitchFamily="34" charset="0"/>
              </a:endParaRPr>
            </a:p>
          </p:txBody>
        </p:sp>
        <p:cxnSp>
          <p:nvCxnSpPr>
            <p:cNvPr id="12" name="Straight Arrow Connector 11"/>
            <p:cNvCxnSpPr>
              <a:stCxn id="9" idx="3"/>
              <a:endCxn id="11" idx="0"/>
            </p:cNvCxnSpPr>
            <p:nvPr/>
          </p:nvCxnSpPr>
          <p:spPr>
            <a:xfrm>
              <a:off x="3693884" y="2793670"/>
              <a:ext cx="1929199" cy="17029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033249" y="1805242"/>
            <a:ext cx="2691110" cy="1680560"/>
            <a:chOff x="5442660" y="1924975"/>
            <a:chExt cx="3578087" cy="4205072"/>
          </a:xfrm>
        </p:grpSpPr>
        <p:sp>
          <p:nvSpPr>
            <p:cNvPr id="14" name="Rounded Rectangle 13"/>
            <p:cNvSpPr/>
            <p:nvPr/>
          </p:nvSpPr>
          <p:spPr>
            <a:xfrm>
              <a:off x="6017248" y="1924975"/>
              <a:ext cx="3003499"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Debentures</a:t>
              </a:r>
              <a:endParaRPr lang="en-US" sz="2400" dirty="0">
                <a:latin typeface="Calibri" panose="020F0502020204030204" pitchFamily="34" charset="0"/>
              </a:endParaRPr>
            </a:p>
          </p:txBody>
        </p:sp>
        <p:cxnSp>
          <p:nvCxnSpPr>
            <p:cNvPr id="15" name="Straight Arrow Connector 14"/>
            <p:cNvCxnSpPr>
              <a:stCxn id="9" idx="3"/>
              <a:endCxn id="14" idx="2"/>
            </p:cNvCxnSpPr>
            <p:nvPr/>
          </p:nvCxnSpPr>
          <p:spPr>
            <a:xfrm flipV="1">
              <a:off x="5442660" y="3000139"/>
              <a:ext cx="2076337" cy="31299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8" y="1802068"/>
            <a:ext cx="2688399" cy="1683735"/>
            <a:chOff x="-2056029" y="5230348"/>
            <a:chExt cx="3848099" cy="2410060"/>
          </a:xfrm>
        </p:grpSpPr>
        <p:sp>
          <p:nvSpPr>
            <p:cNvPr id="17" name="Rounded Rectangle 16"/>
            <p:cNvSpPr/>
            <p:nvPr/>
          </p:nvSpPr>
          <p:spPr>
            <a:xfrm>
              <a:off x="-2056029" y="5230348"/>
              <a:ext cx="2400149"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Bank Loans</a:t>
              </a:r>
              <a:endParaRPr lang="en-US" dirty="0">
                <a:latin typeface="Calibri" panose="020F0502020204030204" pitchFamily="34" charset="0"/>
              </a:endParaRPr>
            </a:p>
          </p:txBody>
        </p:sp>
        <p:cxnSp>
          <p:nvCxnSpPr>
            <p:cNvPr id="18" name="Straight Arrow Connector 17"/>
            <p:cNvCxnSpPr>
              <a:stCxn id="9" idx="1"/>
              <a:endCxn id="17" idx="2"/>
            </p:cNvCxnSpPr>
            <p:nvPr/>
          </p:nvCxnSpPr>
          <p:spPr>
            <a:xfrm flipH="1" flipV="1">
              <a:off x="-855954" y="5854483"/>
              <a:ext cx="2648024" cy="178592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15448" y="3485802"/>
            <a:ext cx="2829403" cy="2031430"/>
            <a:chOff x="2717522" y="2131609"/>
            <a:chExt cx="2954343" cy="3647175"/>
          </a:xfrm>
        </p:grpSpPr>
        <p:sp>
          <p:nvSpPr>
            <p:cNvPr id="20" name="Rounded Rectangle 19"/>
            <p:cNvSpPr/>
            <p:nvPr/>
          </p:nvSpPr>
          <p:spPr>
            <a:xfrm>
              <a:off x="2717522" y="4359414"/>
              <a:ext cx="2954343" cy="14193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Sell debts to debt factor</a:t>
              </a:r>
              <a:endParaRPr lang="en-US" sz="2400" dirty="0">
                <a:latin typeface="Calibri" panose="020F0502020204030204" pitchFamily="34" charset="0"/>
              </a:endParaRPr>
            </a:p>
          </p:txBody>
        </p:sp>
        <p:cxnSp>
          <p:nvCxnSpPr>
            <p:cNvPr id="21" name="Straight Arrow Connector 20"/>
            <p:cNvCxnSpPr>
              <a:stCxn id="9" idx="1"/>
              <a:endCxn id="20" idx="0"/>
            </p:cNvCxnSpPr>
            <p:nvPr/>
          </p:nvCxnSpPr>
          <p:spPr>
            <a:xfrm flipH="1">
              <a:off x="4194694" y="2131609"/>
              <a:ext cx="1329941" cy="22278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305303" y="1124744"/>
            <a:ext cx="7435049" cy="461665"/>
          </a:xfrm>
          <a:prstGeom prst="rect">
            <a:avLst/>
          </a:prstGeom>
          <a:noFill/>
        </p:spPr>
        <p:txBody>
          <a:bodyPr wrap="none" rtlCol="0">
            <a:spAutoFit/>
          </a:bodyPr>
          <a:lstStyle/>
          <a:p>
            <a:r>
              <a:rPr lang="en-US" sz="2400" b="1" dirty="0" smtClean="0"/>
              <a:t>Revision Summary – External Sources of Finance</a:t>
            </a:r>
            <a:endParaRPr lang="en-GB" sz="2400" b="1" dirty="0"/>
          </a:p>
        </p:txBody>
      </p:sp>
      <p:grpSp>
        <p:nvGrpSpPr>
          <p:cNvPr id="37" name="Group 36"/>
          <p:cNvGrpSpPr/>
          <p:nvPr/>
        </p:nvGrpSpPr>
        <p:grpSpPr>
          <a:xfrm>
            <a:off x="3203848" y="3733314"/>
            <a:ext cx="2829403" cy="2792029"/>
            <a:chOff x="2564001" y="834834"/>
            <a:chExt cx="2954343" cy="5012735"/>
          </a:xfrm>
        </p:grpSpPr>
        <p:sp>
          <p:nvSpPr>
            <p:cNvPr id="38" name="Rounded Rectangle 37"/>
            <p:cNvSpPr/>
            <p:nvPr/>
          </p:nvSpPr>
          <p:spPr>
            <a:xfrm>
              <a:off x="2564001" y="4359414"/>
              <a:ext cx="2954343" cy="148815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Grants and Subsidies from government</a:t>
              </a:r>
              <a:endParaRPr lang="en-US" sz="2400" dirty="0">
                <a:latin typeface="Calibri" panose="020F0502020204030204" pitchFamily="34" charset="0"/>
              </a:endParaRPr>
            </a:p>
          </p:txBody>
        </p:sp>
        <p:cxnSp>
          <p:nvCxnSpPr>
            <p:cNvPr id="39" name="Straight Arrow Connector 38"/>
            <p:cNvCxnSpPr>
              <a:stCxn id="9" idx="2"/>
              <a:endCxn id="38" idx="0"/>
            </p:cNvCxnSpPr>
            <p:nvPr/>
          </p:nvCxnSpPr>
          <p:spPr>
            <a:xfrm>
              <a:off x="4041172" y="834834"/>
              <a:ext cx="1" cy="3524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491880" y="1803239"/>
            <a:ext cx="2249972"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Micro-Finance</a:t>
            </a:r>
            <a:endParaRPr lang="en-US" sz="2400" dirty="0">
              <a:latin typeface="Calibri" panose="020F0502020204030204" pitchFamily="34" charset="0"/>
            </a:endParaRPr>
          </a:p>
        </p:txBody>
      </p:sp>
      <p:cxnSp>
        <p:nvCxnSpPr>
          <p:cNvPr id="52" name="Straight Arrow Connector 51"/>
          <p:cNvCxnSpPr>
            <a:stCxn id="9" idx="0"/>
            <a:endCxn id="41" idx="2"/>
          </p:cNvCxnSpPr>
          <p:nvPr/>
        </p:nvCxnSpPr>
        <p:spPr>
          <a:xfrm flipH="1" flipV="1">
            <a:off x="4616866" y="2278504"/>
            <a:ext cx="1683" cy="959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52431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264</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174685" cy="5262979"/>
          </a:xfrm>
          <a:prstGeom prst="rect">
            <a:avLst/>
          </a:prstGeom>
        </p:spPr>
        <p:txBody>
          <a:bodyPr wrap="square">
            <a:spAutoFit/>
          </a:bodyPr>
          <a:lstStyle/>
          <a:p>
            <a:pPr>
              <a:spcAft>
                <a:spcPts val="0"/>
              </a:spcAft>
              <a:buClr>
                <a:srgbClr val="00B050"/>
              </a:buClr>
            </a:pPr>
            <a:r>
              <a:rPr lang="en-US" sz="1600" b="1" dirty="0" smtClean="0">
                <a:solidFill>
                  <a:srgbClr val="FF0000"/>
                </a:solidFill>
              </a:rPr>
              <a:t>Short term Finance</a:t>
            </a:r>
          </a:p>
          <a:p>
            <a:pPr marL="285750" indent="-285750">
              <a:spcAft>
                <a:spcPts val="0"/>
              </a:spcAft>
              <a:buClr>
                <a:srgbClr val="00B050"/>
              </a:buClr>
              <a:buFont typeface="Wingdings 3" panose="05040102010807070707" pitchFamily="18" charset="2"/>
              <a:buChar char=""/>
            </a:pPr>
            <a:r>
              <a:rPr lang="en-US" sz="1600" dirty="0" smtClean="0"/>
              <a:t>This provides the working capital needed by businesses for day-to-day operations. Shortages of cash in the short term can be overcome in three main ways.</a:t>
            </a:r>
          </a:p>
          <a:p>
            <a:pPr>
              <a:spcAft>
                <a:spcPts val="0"/>
              </a:spcAft>
              <a:buClr>
                <a:srgbClr val="00B050"/>
              </a:buClr>
            </a:pPr>
            <a:r>
              <a:rPr lang="en-US" sz="1600" b="1" dirty="0">
                <a:solidFill>
                  <a:srgbClr val="FF0000"/>
                </a:solidFill>
              </a:rPr>
              <a:t>Overdrafts</a:t>
            </a:r>
          </a:p>
          <a:p>
            <a:pPr marL="285750" indent="-285750">
              <a:spcAft>
                <a:spcPts val="0"/>
              </a:spcAft>
              <a:buClr>
                <a:srgbClr val="00B050"/>
              </a:buClr>
              <a:buFont typeface="Wingdings 3" panose="05040102010807070707" pitchFamily="18" charset="2"/>
              <a:buChar char=""/>
            </a:pPr>
            <a:r>
              <a:rPr lang="en-US" sz="1600" dirty="0" smtClean="0"/>
              <a:t>These are arranged by a bank.</a:t>
            </a:r>
          </a:p>
          <a:p>
            <a:pPr marL="519113" indent="-233363">
              <a:spcAft>
                <a:spcPts val="0"/>
              </a:spcAft>
              <a:buClr>
                <a:srgbClr val="00B050"/>
              </a:buClr>
              <a:buFont typeface="Arial" panose="020B0604020202020204" pitchFamily="34" charset="0"/>
              <a:buChar char="•"/>
            </a:pPr>
            <a:r>
              <a:rPr lang="en-US" sz="1600" dirty="0" smtClean="0"/>
              <a:t>The bank gives the business the right to ‘overdraw’ its bank account (i.e. spend more money than is currently in the account)</a:t>
            </a:r>
          </a:p>
          <a:p>
            <a:pPr marL="519113" indent="-233363">
              <a:spcAft>
                <a:spcPts val="0"/>
              </a:spcAft>
              <a:buClr>
                <a:srgbClr val="00B050"/>
              </a:buClr>
              <a:buFont typeface="Arial" panose="020B0604020202020204" pitchFamily="34" charset="0"/>
              <a:buChar char="•"/>
            </a:pPr>
            <a:r>
              <a:rPr lang="en-US" sz="1600" dirty="0" smtClean="0"/>
              <a:t>The firm could use this money to pay for wages or supplies but, obviously, is cannot do this indefinitely.</a:t>
            </a:r>
          </a:p>
          <a:p>
            <a:pPr marL="519113" indent="-233363">
              <a:spcAft>
                <a:spcPts val="0"/>
              </a:spcAft>
              <a:buClr>
                <a:srgbClr val="00B050"/>
              </a:buClr>
              <a:buFont typeface="Arial" panose="020B0604020202020204" pitchFamily="34" charset="0"/>
              <a:buChar char="•"/>
            </a:pPr>
            <a:r>
              <a:rPr lang="en-US" sz="1600" dirty="0" smtClean="0"/>
              <a:t>The overdraft will vary each month with the needs of the business – it is said to be a ‘flexible’ form of borrowing.</a:t>
            </a:r>
          </a:p>
          <a:p>
            <a:pPr marL="519113" indent="-233363">
              <a:spcAft>
                <a:spcPts val="0"/>
              </a:spcAft>
              <a:buClr>
                <a:srgbClr val="00B050"/>
              </a:buClr>
              <a:buFont typeface="Arial" panose="020B0604020202020204" pitchFamily="34" charset="0"/>
              <a:buChar char="•"/>
            </a:pPr>
            <a:r>
              <a:rPr lang="en-US" sz="1600" dirty="0" smtClean="0"/>
              <a:t>Interest will be paid only on the amount overdrawn.</a:t>
            </a:r>
          </a:p>
          <a:p>
            <a:pPr marL="515938" indent="-230188">
              <a:spcAft>
                <a:spcPts val="0"/>
              </a:spcAft>
              <a:buClr>
                <a:srgbClr val="00B050"/>
              </a:buClr>
              <a:buFont typeface="Arial" panose="020B0604020202020204" pitchFamily="34" charset="0"/>
              <a:buChar char="•"/>
            </a:pPr>
            <a:r>
              <a:rPr lang="en-US" sz="1600" dirty="0" smtClean="0"/>
              <a:t>Overdrafts can turn out to be cheaper than loans in the short term</a:t>
            </a:r>
          </a:p>
          <a:p>
            <a:pPr marL="285750" indent="-285750">
              <a:spcAft>
                <a:spcPts val="0"/>
              </a:spcAft>
              <a:buClr>
                <a:srgbClr val="00B050"/>
              </a:buClr>
              <a:buFont typeface="Wingdings 3" panose="05040102010807070707" pitchFamily="18" charset="2"/>
              <a:buChar char=""/>
            </a:pPr>
            <a:r>
              <a:rPr lang="en-US" sz="1600" dirty="0" smtClean="0"/>
              <a:t>However</a:t>
            </a:r>
            <a:r>
              <a:rPr lang="en-US" sz="1600" dirty="0"/>
              <a:t>:</a:t>
            </a:r>
          </a:p>
          <a:p>
            <a:pPr marL="519113" indent="-233363">
              <a:spcAft>
                <a:spcPts val="0"/>
              </a:spcAft>
              <a:buClr>
                <a:srgbClr val="00B050"/>
              </a:buClr>
              <a:buFont typeface="Arial" panose="020B0604020202020204" pitchFamily="34" charset="0"/>
              <a:buChar char="•"/>
            </a:pPr>
            <a:r>
              <a:rPr lang="en-US" sz="1600" dirty="0" smtClean="0"/>
              <a:t>Interest rates are variable, unlike most bank loans which have fixed interest rates.</a:t>
            </a:r>
          </a:p>
          <a:p>
            <a:pPr marL="519113" indent="-233363">
              <a:spcAft>
                <a:spcPts val="0"/>
              </a:spcAft>
              <a:buClr>
                <a:srgbClr val="00B050"/>
              </a:buClr>
              <a:buFont typeface="Arial" panose="020B0604020202020204" pitchFamily="34" charset="0"/>
              <a:buChar char="•"/>
            </a:pPr>
            <a:r>
              <a:rPr lang="en-US" sz="1600" dirty="0" smtClean="0"/>
              <a:t>The bank can ask for the overdraft to be repaid at very short notice.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534" y="1124744"/>
            <a:ext cx="2289121" cy="1656184"/>
          </a:xfrm>
          <a:prstGeom prst="rect">
            <a:avLst/>
          </a:prstGeom>
          <a:effectLst>
            <a:outerShdw blurRad="165100" dist="38100" dir="2700000" sx="102000" sy="102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1271" y="3140968"/>
            <a:ext cx="2296384" cy="1368152"/>
          </a:xfrm>
          <a:prstGeom prst="rect">
            <a:avLst/>
          </a:prstGeom>
          <a:effectLst>
            <a:outerShdw blurRad="165100" dist="38100" dir="2700000" sx="102000" sy="102000" algn="tl" rotWithShape="0">
              <a:prstClr val="black">
                <a:alpha val="40000"/>
              </a:prstClr>
            </a:outerShdw>
          </a:effectLst>
        </p:spPr>
      </p:pic>
      <p:pic>
        <p:nvPicPr>
          <p:cNvPr id="5" name="Picture 4">
            <a:hlinkClick r:id="rId5"/>
          </p:cNvPr>
          <p:cNvPicPr>
            <a:picLocks noChangeAspect="1"/>
          </p:cNvPicPr>
          <p:nvPr/>
        </p:nvPicPr>
        <p:blipFill rotWithShape="1">
          <a:blip r:embed="rId6"/>
          <a:srcRect l="26756" t="45078" r="31183" b="14563"/>
          <a:stretch/>
        </p:blipFill>
        <p:spPr>
          <a:xfrm>
            <a:off x="6491271" y="5013177"/>
            <a:ext cx="2296384" cy="1508110"/>
          </a:xfrm>
          <a:prstGeom prst="rect">
            <a:avLst/>
          </a:prstGeom>
          <a:effectLst>
            <a:outerShdw blurRad="165100" dist="38100" dir="2700000" sx="102000" sy="102000" algn="tl" rotWithShape="0">
              <a:prstClr val="black">
                <a:alpha val="40000"/>
              </a:prstClr>
            </a:outerShdw>
          </a:effectLst>
        </p:spPr>
      </p:pic>
    </p:spTree>
    <p:extLst>
      <p:ext uri="{BB962C8B-B14F-4D97-AF65-F5344CB8AC3E}">
        <p14:creationId xmlns:p14="http://schemas.microsoft.com/office/powerpoint/2010/main" val="345176209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264</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174685" cy="5632311"/>
          </a:xfrm>
          <a:prstGeom prst="rect">
            <a:avLst/>
          </a:prstGeom>
        </p:spPr>
        <p:txBody>
          <a:bodyPr wrap="square">
            <a:spAutoFit/>
          </a:bodyPr>
          <a:lstStyle/>
          <a:p>
            <a:pPr>
              <a:spcAft>
                <a:spcPts val="0"/>
              </a:spcAft>
              <a:buClr>
                <a:srgbClr val="00B050"/>
              </a:buClr>
            </a:pPr>
            <a:r>
              <a:rPr lang="en-US" sz="1780" b="1" dirty="0" smtClean="0">
                <a:solidFill>
                  <a:srgbClr val="FF0000"/>
                </a:solidFill>
              </a:rPr>
              <a:t>Trade Credit</a:t>
            </a:r>
            <a:endParaRPr lang="en-US" sz="1780" b="1" dirty="0">
              <a:solidFill>
                <a:srgbClr val="FF0000"/>
              </a:solidFill>
            </a:endParaRPr>
          </a:p>
          <a:p>
            <a:pPr marL="285750" indent="-285750">
              <a:spcAft>
                <a:spcPts val="0"/>
              </a:spcAft>
              <a:buClr>
                <a:srgbClr val="00B050"/>
              </a:buClr>
              <a:buFont typeface="Wingdings 3" panose="05040102010807070707" pitchFamily="18" charset="2"/>
              <a:buChar char=""/>
            </a:pPr>
            <a:r>
              <a:rPr lang="en-US" sz="1780" dirty="0" smtClean="0"/>
              <a:t>This is when a business delays paying its suppliers, which leaves the business in a better cash position.</a:t>
            </a:r>
          </a:p>
          <a:p>
            <a:pPr marL="519113" indent="-233363">
              <a:spcAft>
                <a:spcPts val="0"/>
              </a:spcAft>
              <a:buClr>
                <a:srgbClr val="00B050"/>
              </a:buClr>
              <a:buFont typeface="Arial" panose="020B0604020202020204" pitchFamily="34" charset="0"/>
              <a:buChar char="•"/>
            </a:pPr>
            <a:r>
              <a:rPr lang="en-US" sz="1780" dirty="0" smtClean="0"/>
              <a:t>It is almost an interest-free loan to the business for the length of time that payment is delayed for.</a:t>
            </a:r>
          </a:p>
          <a:p>
            <a:pPr marL="285750" indent="-285750">
              <a:spcAft>
                <a:spcPts val="0"/>
              </a:spcAft>
              <a:buClr>
                <a:srgbClr val="00B050"/>
              </a:buClr>
              <a:buFont typeface="Wingdings 3" panose="05040102010807070707" pitchFamily="18" charset="2"/>
              <a:buChar char=""/>
            </a:pPr>
            <a:r>
              <a:rPr lang="en-US" sz="1780" dirty="0" smtClean="0"/>
              <a:t>However</a:t>
            </a:r>
          </a:p>
          <a:p>
            <a:pPr marL="519113" indent="-233363">
              <a:spcAft>
                <a:spcPts val="0"/>
              </a:spcAft>
              <a:buClr>
                <a:srgbClr val="00B050"/>
              </a:buClr>
              <a:buFont typeface="Arial" panose="020B0604020202020204" pitchFamily="34" charset="0"/>
              <a:buChar char="•"/>
            </a:pPr>
            <a:r>
              <a:rPr lang="en-US" sz="1780" dirty="0" smtClean="0"/>
              <a:t>The supplier may refuse to give discounts or even refuse to supply any more goods if payment is not made quickly.</a:t>
            </a:r>
            <a:endParaRPr lang="en-US" sz="1780" dirty="0"/>
          </a:p>
          <a:p>
            <a:pPr>
              <a:spcAft>
                <a:spcPts val="0"/>
              </a:spcAft>
              <a:buClr>
                <a:srgbClr val="00B050"/>
              </a:buClr>
            </a:pPr>
            <a:r>
              <a:rPr lang="en-US" sz="1780" b="1" dirty="0" smtClean="0">
                <a:solidFill>
                  <a:srgbClr val="FF0000"/>
                </a:solidFill>
              </a:rPr>
              <a:t>Long Term finance</a:t>
            </a:r>
          </a:p>
          <a:p>
            <a:pPr marL="571500" indent="-285750">
              <a:spcAft>
                <a:spcPts val="0"/>
              </a:spcAft>
              <a:buClr>
                <a:srgbClr val="00B050"/>
              </a:buClr>
              <a:buFont typeface="Wingdings 3" panose="05040102010807070707" pitchFamily="18" charset="2"/>
              <a:buChar char=""/>
            </a:pPr>
            <a:r>
              <a:rPr lang="en-US" sz="1780" dirty="0" smtClean="0"/>
              <a:t>This is finance which is available for more than a year – and sometimes for very many years. Usually this money would be used to purchase long-term fixed assets, to update or expand the business or to finance a takeover of another firm. The main sources if long-term finance are as follows:</a:t>
            </a:r>
          </a:p>
          <a:p>
            <a:pPr>
              <a:spcAft>
                <a:spcPts val="0"/>
              </a:spcAft>
              <a:buClr>
                <a:srgbClr val="00B050"/>
              </a:buClr>
            </a:pPr>
            <a:r>
              <a:rPr lang="en-US" sz="1780" b="1" dirty="0" smtClean="0">
                <a:solidFill>
                  <a:srgbClr val="FF0000"/>
                </a:solidFill>
              </a:rPr>
              <a:t>Bank Loans</a:t>
            </a:r>
          </a:p>
          <a:p>
            <a:pPr marL="571500" indent="-285750">
              <a:spcAft>
                <a:spcPts val="0"/>
              </a:spcAft>
              <a:buClr>
                <a:srgbClr val="00B050"/>
              </a:buClr>
              <a:buFont typeface="Wingdings 3" panose="05040102010807070707" pitchFamily="18" charset="2"/>
              <a:buChar char=""/>
            </a:pPr>
            <a:r>
              <a:rPr lang="en-US" sz="1780" dirty="0" smtClean="0"/>
              <a:t>These are payable over a fixed period of time. The advantages and disadvantages of these have already been considered under ‘External Finance’.</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6385" t="4307" r="6385" b="1539"/>
          <a:stretch/>
        </p:blipFill>
        <p:spPr>
          <a:xfrm>
            <a:off x="6461150" y="1159034"/>
            <a:ext cx="2359321" cy="1909926"/>
          </a:xfrm>
          <a:prstGeom prst="rect">
            <a:avLst/>
          </a:prstGeom>
          <a:effectLst>
            <a:outerShdw blurRad="165100" dist="38100" dir="2700000" sx="102000" sy="102000" algn="tl" rotWithShape="0">
              <a:prstClr val="black">
                <a:alpha val="40000"/>
              </a:prstClr>
            </a:outerShdw>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4308" t="4308" r="4308" b="14000"/>
          <a:stretch/>
        </p:blipFill>
        <p:spPr>
          <a:xfrm>
            <a:off x="6457632" y="3212976"/>
            <a:ext cx="2362839" cy="1584176"/>
          </a:xfrm>
          <a:prstGeom prst="rect">
            <a:avLst/>
          </a:prstGeom>
          <a:effectLst>
            <a:outerShdw blurRad="165100" dist="38100" dir="2700000" sx="102000" sy="102000" algn="tl" rotWithShape="0">
              <a:prstClr val="black">
                <a:alpha val="40000"/>
              </a:prst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502" t="9500" r="4725" b="10701"/>
          <a:stretch/>
        </p:blipFill>
        <p:spPr>
          <a:xfrm>
            <a:off x="6444206" y="4941168"/>
            <a:ext cx="2376265" cy="1584176"/>
          </a:xfrm>
          <a:prstGeom prst="rect">
            <a:avLst/>
          </a:prstGeom>
          <a:effectLst>
            <a:outerShdw blurRad="165100" dist="38100" dir="2700000" sx="102000" sy="102000" algn="tl" rotWithShape="0">
              <a:prstClr val="black">
                <a:alpha val="40000"/>
              </a:prstClr>
            </a:outerShdw>
          </a:effectLst>
        </p:spPr>
      </p:pic>
    </p:spTree>
    <p:extLst>
      <p:ext uri="{BB962C8B-B14F-4D97-AF65-F5344CB8AC3E}">
        <p14:creationId xmlns:p14="http://schemas.microsoft.com/office/powerpoint/2010/main" val="85852582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265</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336383" cy="5509200"/>
          </a:xfrm>
          <a:prstGeom prst="rect">
            <a:avLst/>
          </a:prstGeom>
        </p:spPr>
        <p:txBody>
          <a:bodyPr wrap="square">
            <a:spAutoFit/>
          </a:bodyPr>
          <a:lstStyle/>
          <a:p>
            <a:pPr>
              <a:spcAft>
                <a:spcPts val="0"/>
              </a:spcAft>
              <a:buClr>
                <a:srgbClr val="00B050"/>
              </a:buClr>
            </a:pPr>
            <a:r>
              <a:rPr lang="en-US" sz="1600" b="1" dirty="0" smtClean="0">
                <a:solidFill>
                  <a:srgbClr val="FF0000"/>
                </a:solidFill>
              </a:rPr>
              <a:t>Hire Purchase</a:t>
            </a:r>
            <a:endParaRPr lang="en-US" sz="1600" b="1" dirty="0">
              <a:solidFill>
                <a:srgbClr val="FF0000"/>
              </a:solidFill>
            </a:endParaRPr>
          </a:p>
          <a:p>
            <a:pPr marL="285750" indent="-285750">
              <a:spcAft>
                <a:spcPts val="0"/>
              </a:spcAft>
              <a:buClr>
                <a:srgbClr val="00B050"/>
              </a:buClr>
              <a:buFont typeface="Wingdings 3" panose="05040102010807070707" pitchFamily="18" charset="2"/>
              <a:buChar char=""/>
            </a:pPr>
            <a:r>
              <a:rPr lang="en-US" sz="1600" dirty="0" smtClean="0"/>
              <a:t>This allows a business to buy a fixed asset over a long period of time with monthly payments which include an interest charge.</a:t>
            </a:r>
          </a:p>
          <a:p>
            <a:pPr marL="519113" indent="-233363">
              <a:spcAft>
                <a:spcPts val="0"/>
              </a:spcAft>
              <a:buClr>
                <a:srgbClr val="00B050"/>
              </a:buClr>
              <a:buFont typeface="Arial" panose="020B0604020202020204" pitchFamily="34" charset="0"/>
              <a:buChar char="•"/>
            </a:pPr>
            <a:r>
              <a:rPr lang="en-US" sz="1600" dirty="0" smtClean="0"/>
              <a:t>The firm does not have to find a large cash sum to purchase the asset.</a:t>
            </a:r>
          </a:p>
          <a:p>
            <a:pPr marL="285750" indent="-285750">
              <a:spcAft>
                <a:spcPts val="0"/>
              </a:spcAft>
              <a:buClr>
                <a:srgbClr val="00B050"/>
              </a:buClr>
              <a:buFont typeface="Wingdings 3" panose="05040102010807070707" pitchFamily="18" charset="2"/>
              <a:buChar char=""/>
            </a:pPr>
            <a:r>
              <a:rPr lang="en-US" sz="1600" dirty="0" smtClean="0"/>
              <a:t>However</a:t>
            </a:r>
          </a:p>
          <a:p>
            <a:pPr marL="519113" indent="-233363">
              <a:spcAft>
                <a:spcPts val="0"/>
              </a:spcAft>
              <a:buClr>
                <a:srgbClr val="00B050"/>
              </a:buClr>
              <a:buFont typeface="Arial" panose="020B0604020202020204" pitchFamily="34" charset="0"/>
              <a:buChar char="•"/>
            </a:pPr>
            <a:r>
              <a:rPr lang="en-US" sz="1600" dirty="0" smtClean="0"/>
              <a:t>A cash deposit is paid at the start of the period.</a:t>
            </a:r>
          </a:p>
          <a:p>
            <a:pPr marL="519113" indent="-233363">
              <a:spcAft>
                <a:spcPts val="0"/>
              </a:spcAft>
              <a:buClr>
                <a:srgbClr val="00B050"/>
              </a:buClr>
              <a:buFont typeface="Arial" panose="020B0604020202020204" pitchFamily="34" charset="0"/>
              <a:buChar char="•"/>
            </a:pPr>
            <a:r>
              <a:rPr lang="en-US" sz="1600" dirty="0" smtClean="0"/>
              <a:t>Interest payments can be quite high.</a:t>
            </a:r>
            <a:endParaRPr lang="en-US" sz="1600" dirty="0"/>
          </a:p>
          <a:p>
            <a:pPr>
              <a:spcAft>
                <a:spcPts val="0"/>
              </a:spcAft>
              <a:buClr>
                <a:srgbClr val="00B050"/>
              </a:buClr>
            </a:pPr>
            <a:r>
              <a:rPr lang="en-US" sz="1600" b="1" dirty="0" smtClean="0">
                <a:solidFill>
                  <a:srgbClr val="FF0000"/>
                </a:solidFill>
              </a:rPr>
              <a:t>Leasing</a:t>
            </a:r>
          </a:p>
          <a:p>
            <a:pPr marL="285750" indent="-285750">
              <a:spcAft>
                <a:spcPts val="0"/>
              </a:spcAft>
              <a:buClr>
                <a:srgbClr val="00B050"/>
              </a:buClr>
              <a:buFont typeface="Wingdings 3" panose="05040102010807070707" pitchFamily="18" charset="2"/>
              <a:buChar char=""/>
            </a:pPr>
            <a:r>
              <a:rPr lang="en-US" sz="1600" dirty="0" smtClean="0"/>
              <a:t>Leasing an asset allows the firm to use an asset but it does not have to purchase it. Monthly pleasing payments are made. The business could decide to purchase the asset at the end of the leasing period. Some businesses decide to sell off fixed assets for cash and then lease them back form a leasing company. This is called sale and leaseback.</a:t>
            </a:r>
          </a:p>
          <a:p>
            <a:pPr marL="519113" lvl="1" indent="-234950">
              <a:spcAft>
                <a:spcPts val="0"/>
              </a:spcAft>
              <a:buClr>
                <a:srgbClr val="00B050"/>
              </a:buClr>
              <a:buFont typeface="Arial" panose="020B0604020202020204" pitchFamily="34" charset="0"/>
              <a:buChar char="•"/>
            </a:pPr>
            <a:r>
              <a:rPr lang="en-US" sz="1600" dirty="0" smtClean="0"/>
              <a:t>The firm does not have to find a large cash sum to purchase the asset to start with.</a:t>
            </a:r>
          </a:p>
          <a:p>
            <a:pPr marL="519113" lvl="1" indent="-234950">
              <a:spcAft>
                <a:spcPts val="0"/>
              </a:spcAft>
              <a:buClr>
                <a:srgbClr val="00B050"/>
              </a:buClr>
              <a:buFont typeface="Arial" panose="020B0604020202020204" pitchFamily="34" charset="0"/>
              <a:buChar char="•"/>
            </a:pPr>
            <a:r>
              <a:rPr lang="en-US" sz="1600" dirty="0" smtClean="0"/>
              <a:t>The care and maintenance of the asset are carried out by the leasing company.</a:t>
            </a:r>
          </a:p>
          <a:p>
            <a:pPr marL="285750" lvl="1" indent="-285750">
              <a:spcAft>
                <a:spcPts val="0"/>
              </a:spcAft>
              <a:buClr>
                <a:srgbClr val="00B050"/>
              </a:buClr>
              <a:buFont typeface="Wingdings 3" panose="05040102010807070707" pitchFamily="18" charset="2"/>
              <a:buChar char=""/>
            </a:pPr>
            <a:r>
              <a:rPr lang="en-US" sz="1600" dirty="0" smtClean="0"/>
              <a:t>However</a:t>
            </a:r>
          </a:p>
          <a:p>
            <a:pPr marL="519113" lvl="1" indent="-234950">
              <a:spcAft>
                <a:spcPts val="0"/>
              </a:spcAft>
              <a:buClr>
                <a:srgbClr val="00B050"/>
              </a:buClr>
              <a:buFont typeface="Arial" panose="020B0604020202020204" pitchFamily="34" charset="0"/>
              <a:buChar char="•"/>
            </a:pPr>
            <a:r>
              <a:rPr lang="en-US" sz="1600" dirty="0" smtClean="0"/>
              <a:t>The total cost of the leasing charges will be higher than purchasing the asset.</a:t>
            </a:r>
          </a:p>
        </p:txBody>
      </p:sp>
      <p:pic>
        <p:nvPicPr>
          <p:cNvPr id="1026" name="Picture 2" descr="https://www.imoney.my/articles/wp-content/uploads/2012/11/Hire-Purchase-Financing-in-Malaysia.png"/>
          <p:cNvPicPr>
            <a:picLocks noChangeAspect="1" noChangeArrowheads="1"/>
          </p:cNvPicPr>
          <p:nvPr/>
        </p:nvPicPr>
        <p:blipFill rotWithShape="1">
          <a:blip r:embed="rId3">
            <a:extLst>
              <a:ext uri="{28A0092B-C50C-407E-A947-70E740481C1C}">
                <a14:useLocalDpi xmlns:a14="http://schemas.microsoft.com/office/drawing/2010/main" val="0"/>
              </a:ext>
            </a:extLst>
          </a:blip>
          <a:srcRect l="6353" t="2254" r="5978" b="2300"/>
          <a:stretch/>
        </p:blipFill>
        <p:spPr bwMode="auto">
          <a:xfrm>
            <a:off x="6516217" y="1156891"/>
            <a:ext cx="2304256" cy="21038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46.tinypic.com/dlq4x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7" y="3356992"/>
            <a:ext cx="2304256" cy="19750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bglions.com/wp-content/uploads/2013/12/123buy-vs-lease-header-a8c042c8cf22d215d5e9e79bcfb02ea4.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21" r="1860" b="11462"/>
          <a:stretch/>
        </p:blipFill>
        <p:spPr bwMode="auto">
          <a:xfrm>
            <a:off x="6595181" y="5404077"/>
            <a:ext cx="2225291" cy="1116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29740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265</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Short Term and Long term Finance</a:t>
            </a:r>
            <a:endParaRPr lang="en-GB" sz="3400" b="1" dirty="0" smtClean="0"/>
          </a:p>
        </p:txBody>
      </p:sp>
      <p:sp>
        <p:nvSpPr>
          <p:cNvPr id="8" name="Rectangle 7"/>
          <p:cNvSpPr/>
          <p:nvPr/>
        </p:nvSpPr>
        <p:spPr>
          <a:xfrm>
            <a:off x="323849" y="1124744"/>
            <a:ext cx="6223891" cy="5456878"/>
          </a:xfrm>
          <a:prstGeom prst="rect">
            <a:avLst/>
          </a:prstGeom>
        </p:spPr>
        <p:txBody>
          <a:bodyPr wrap="square">
            <a:spAutoFit/>
          </a:bodyPr>
          <a:lstStyle/>
          <a:p>
            <a:pPr>
              <a:spcAft>
                <a:spcPts val="0"/>
              </a:spcAft>
              <a:buClr>
                <a:srgbClr val="00B050"/>
              </a:buClr>
            </a:pPr>
            <a:r>
              <a:rPr lang="en-US" sz="1660" b="1" dirty="0" smtClean="0">
                <a:solidFill>
                  <a:srgbClr val="FF0000"/>
                </a:solidFill>
              </a:rPr>
              <a:t>Issue of Shares</a:t>
            </a:r>
            <a:endParaRPr lang="en-US" sz="1660" b="1" dirty="0">
              <a:solidFill>
                <a:srgbClr val="FF0000"/>
              </a:solidFill>
            </a:endParaRPr>
          </a:p>
          <a:p>
            <a:pPr marL="285750" indent="-285750">
              <a:spcAft>
                <a:spcPts val="0"/>
              </a:spcAft>
              <a:buClr>
                <a:srgbClr val="00B050"/>
              </a:buClr>
              <a:buFont typeface="Wingdings 3" panose="05040102010807070707" pitchFamily="18" charset="2"/>
              <a:buChar char=""/>
            </a:pPr>
            <a:r>
              <a:rPr lang="en-US" sz="1660" dirty="0" smtClean="0"/>
              <a:t>As we have seen, this is only available to limited companies. Shares are often referred to as equities, therefor the sale of shares is sometimes called equity finance.</a:t>
            </a:r>
          </a:p>
          <a:p>
            <a:pPr marL="285750" indent="-285750">
              <a:spcAft>
                <a:spcPts val="0"/>
              </a:spcAft>
              <a:buClr>
                <a:srgbClr val="00B050"/>
              </a:buClr>
              <a:buFont typeface="Wingdings 3" panose="05040102010807070707" pitchFamily="18" charset="2"/>
              <a:buChar char=""/>
            </a:pPr>
            <a:r>
              <a:rPr lang="en-US" sz="1660" dirty="0" smtClean="0"/>
              <a:t>Public limited companies have the ability to sell a large number of shares to the general public. These new issues, as they are called, can raise large sums of money but can be expensive to organize and advertise. A rights issue of new shares is a very common way for public limited companies to raise additional capital. This gives existing shareholders the right to buy new shares in proportion to their current holding. This avoids the problem of new shareholders changing the balance of ownership. See slide 14 for advantages and disadvantages.</a:t>
            </a:r>
          </a:p>
          <a:p>
            <a:pPr>
              <a:spcAft>
                <a:spcPts val="0"/>
              </a:spcAft>
              <a:buClr>
                <a:srgbClr val="00B050"/>
              </a:buClr>
            </a:pPr>
            <a:r>
              <a:rPr lang="en-US" sz="1660" b="1" dirty="0" smtClean="0">
                <a:solidFill>
                  <a:srgbClr val="FF0000"/>
                </a:solidFill>
              </a:rPr>
              <a:t>Long-term loans or debt finance</a:t>
            </a:r>
          </a:p>
          <a:p>
            <a:pPr marL="285750" indent="-285750">
              <a:spcAft>
                <a:spcPts val="0"/>
              </a:spcAft>
              <a:buClr>
                <a:srgbClr val="00B050"/>
              </a:buClr>
              <a:buFont typeface="Wingdings 3" panose="05040102010807070707" pitchFamily="18" charset="2"/>
              <a:buChar char=""/>
            </a:pPr>
            <a:r>
              <a:rPr lang="en-US" sz="1660" dirty="0" smtClean="0"/>
              <a:t>Loans differ from share capital in the following ways:</a:t>
            </a:r>
          </a:p>
          <a:p>
            <a:pPr marL="519113" lvl="1" indent="-234950">
              <a:spcAft>
                <a:spcPts val="0"/>
              </a:spcAft>
              <a:buClr>
                <a:srgbClr val="00B050"/>
              </a:buClr>
              <a:buFont typeface="Arial" panose="020B0604020202020204" pitchFamily="34" charset="0"/>
              <a:buChar char="•"/>
            </a:pPr>
            <a:r>
              <a:rPr lang="en-US" sz="1660" dirty="0" smtClean="0"/>
              <a:t>Loan interest is paid before tax and is an expense</a:t>
            </a:r>
          </a:p>
          <a:p>
            <a:pPr marL="519113" lvl="1" indent="-234950">
              <a:spcAft>
                <a:spcPts val="0"/>
              </a:spcAft>
              <a:buClr>
                <a:srgbClr val="00B050"/>
              </a:buClr>
              <a:buFont typeface="Arial" panose="020B0604020202020204" pitchFamily="34" charset="0"/>
              <a:buChar char="•"/>
            </a:pPr>
            <a:r>
              <a:rPr lang="en-US" sz="1660" dirty="0" smtClean="0"/>
              <a:t>Loan interest must be paid every year but dividends, do not have to be paid if the firm has made a loss.</a:t>
            </a:r>
          </a:p>
          <a:p>
            <a:pPr marL="519113" lvl="1" indent="-234950">
              <a:spcAft>
                <a:spcPts val="0"/>
              </a:spcAft>
              <a:buClr>
                <a:srgbClr val="00B050"/>
              </a:buClr>
              <a:buFont typeface="Arial" panose="020B0604020202020204" pitchFamily="34" charset="0"/>
              <a:buChar char="•"/>
            </a:pPr>
            <a:r>
              <a:rPr lang="en-US" sz="1660" dirty="0" smtClean="0"/>
              <a:t>Loans must be repaid, as they are not permanent capital.</a:t>
            </a:r>
          </a:p>
          <a:p>
            <a:pPr marL="519113" lvl="1" indent="-234950">
              <a:spcAft>
                <a:spcPts val="0"/>
              </a:spcAft>
              <a:buClr>
                <a:srgbClr val="00B050"/>
              </a:buClr>
              <a:buFont typeface="Arial" panose="020B0604020202020204" pitchFamily="34" charset="0"/>
              <a:buChar char="•"/>
            </a:pPr>
            <a:r>
              <a:rPr lang="en-US" sz="1660" dirty="0" smtClean="0"/>
              <a:t>Loans are often ‘secured’ against particular assets.</a:t>
            </a:r>
          </a:p>
        </p:txBody>
      </p:sp>
      <p:pic>
        <p:nvPicPr>
          <p:cNvPr id="2050" name="Picture 2" descr="https://www.flexshares.com/etf/images/site/flexshares-how-do-etfs-work-chart2.gif"/>
          <p:cNvPicPr>
            <a:picLocks noChangeAspect="1" noChangeArrowheads="1"/>
          </p:cNvPicPr>
          <p:nvPr/>
        </p:nvPicPr>
        <p:blipFill rotWithShape="1">
          <a:blip r:embed="rId3">
            <a:extLst>
              <a:ext uri="{28A0092B-C50C-407E-A947-70E740481C1C}">
                <a14:useLocalDpi xmlns:a14="http://schemas.microsoft.com/office/drawing/2010/main" val="0"/>
              </a:ext>
            </a:extLst>
          </a:blip>
          <a:srcRect t="15375" b="5641"/>
          <a:stretch/>
        </p:blipFill>
        <p:spPr bwMode="auto">
          <a:xfrm rot="5400000">
            <a:off x="4983806" y="2688678"/>
            <a:ext cx="5400599" cy="2272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46541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266</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5.1.3 – </a:t>
            </a:r>
            <a:r>
              <a:rPr lang="en-GB" sz="3400" dirty="0"/>
              <a:t>Short Term and Long term Finance</a:t>
            </a:r>
            <a:endParaRPr lang="en-GB" sz="3400" b="1" dirty="0" smtClean="0"/>
          </a:p>
        </p:txBody>
      </p:sp>
      <p:grpSp>
        <p:nvGrpSpPr>
          <p:cNvPr id="10" name="Group 9"/>
          <p:cNvGrpSpPr/>
          <p:nvPr/>
        </p:nvGrpSpPr>
        <p:grpSpPr>
          <a:xfrm>
            <a:off x="5525829" y="4693655"/>
            <a:ext cx="2718581" cy="998428"/>
            <a:chOff x="3004053" y="4438086"/>
            <a:chExt cx="3695858" cy="1359297"/>
          </a:xfrm>
        </p:grpSpPr>
        <p:sp>
          <p:nvSpPr>
            <p:cNvPr id="11" name="Rounded Rectangle 10"/>
            <p:cNvSpPr/>
            <p:nvPr/>
          </p:nvSpPr>
          <p:spPr>
            <a:xfrm>
              <a:off x="4630804" y="5331106"/>
              <a:ext cx="2069107" cy="4662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Sale of Shares</a:t>
              </a:r>
              <a:endParaRPr lang="en-US" dirty="0">
                <a:latin typeface="Calibri" panose="020F0502020204030204" pitchFamily="34" charset="0"/>
              </a:endParaRPr>
            </a:p>
          </p:txBody>
        </p:sp>
        <p:cxnSp>
          <p:nvCxnSpPr>
            <p:cNvPr id="12" name="Straight Arrow Connector 11"/>
            <p:cNvCxnSpPr>
              <a:stCxn id="33" idx="3"/>
              <a:endCxn id="11" idx="0"/>
            </p:cNvCxnSpPr>
            <p:nvPr/>
          </p:nvCxnSpPr>
          <p:spPr>
            <a:xfrm>
              <a:off x="3004053" y="4438086"/>
              <a:ext cx="2661306" cy="8930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525828" y="1596863"/>
            <a:ext cx="2982502" cy="1352353"/>
            <a:chOff x="5055225" y="1403572"/>
            <a:chExt cx="3965522" cy="3383838"/>
          </a:xfrm>
        </p:grpSpPr>
        <p:sp>
          <p:nvSpPr>
            <p:cNvPr id="14" name="Rounded Rectangle 13"/>
            <p:cNvSpPr/>
            <p:nvPr/>
          </p:nvSpPr>
          <p:spPr>
            <a:xfrm>
              <a:off x="6017247" y="1403572"/>
              <a:ext cx="3003500" cy="159656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Trade Creditors – Delay paying suppliers</a:t>
              </a:r>
              <a:endParaRPr lang="en-US" dirty="0">
                <a:latin typeface="Calibri" panose="020F0502020204030204" pitchFamily="34" charset="0"/>
              </a:endParaRPr>
            </a:p>
          </p:txBody>
        </p:sp>
        <p:cxnSp>
          <p:nvCxnSpPr>
            <p:cNvPr id="15" name="Straight Arrow Connector 14"/>
            <p:cNvCxnSpPr>
              <a:stCxn id="9" idx="3"/>
              <a:endCxn id="14" idx="2"/>
            </p:cNvCxnSpPr>
            <p:nvPr/>
          </p:nvCxnSpPr>
          <p:spPr>
            <a:xfrm flipV="1">
              <a:off x="5055225" y="3000141"/>
              <a:ext cx="2463773" cy="17872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9" y="1802067"/>
            <a:ext cx="2760407" cy="1147149"/>
            <a:chOff x="-2056028" y="5230348"/>
            <a:chExt cx="3951170" cy="1642004"/>
          </a:xfrm>
        </p:grpSpPr>
        <p:sp>
          <p:nvSpPr>
            <p:cNvPr id="17" name="Rounded Rectangle 16"/>
            <p:cNvSpPr/>
            <p:nvPr/>
          </p:nvSpPr>
          <p:spPr>
            <a:xfrm>
              <a:off x="-2056028" y="5230348"/>
              <a:ext cx="3224718"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Overdrafts from Bank</a:t>
              </a:r>
              <a:endParaRPr lang="en-US" sz="1400" dirty="0">
                <a:latin typeface="Calibri" panose="020F0502020204030204" pitchFamily="34" charset="0"/>
              </a:endParaRPr>
            </a:p>
          </p:txBody>
        </p:sp>
        <p:cxnSp>
          <p:nvCxnSpPr>
            <p:cNvPr id="18" name="Straight Arrow Connector 17"/>
            <p:cNvCxnSpPr>
              <a:stCxn id="9" idx="1"/>
              <a:endCxn id="17" idx="2"/>
            </p:cNvCxnSpPr>
            <p:nvPr/>
          </p:nvCxnSpPr>
          <p:spPr>
            <a:xfrm flipH="1" flipV="1">
              <a:off x="-443669" y="5854483"/>
              <a:ext cx="2338811" cy="10178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33" idx="1"/>
            <a:endCxn id="54" idx="0"/>
          </p:cNvCxnSpPr>
          <p:nvPr/>
        </p:nvCxnSpPr>
        <p:spPr>
          <a:xfrm flipH="1">
            <a:off x="1069105" y="4693656"/>
            <a:ext cx="2206751" cy="8955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4"/>
            <a:ext cx="8355172" cy="400110"/>
          </a:xfrm>
          <a:prstGeom prst="rect">
            <a:avLst/>
          </a:prstGeom>
          <a:noFill/>
        </p:spPr>
        <p:txBody>
          <a:bodyPr wrap="none" rtlCol="0">
            <a:spAutoFit/>
          </a:bodyPr>
          <a:lstStyle/>
          <a:p>
            <a:r>
              <a:rPr lang="en-US" sz="2000" b="1" dirty="0" smtClean="0"/>
              <a:t>Revision Summary – Over what period of time is Finance required?</a:t>
            </a:r>
            <a:endParaRPr lang="en-GB" sz="2000" b="1" dirty="0"/>
          </a:p>
        </p:txBody>
      </p:sp>
      <p:grpSp>
        <p:nvGrpSpPr>
          <p:cNvPr id="37" name="Group 36"/>
          <p:cNvGrpSpPr/>
          <p:nvPr/>
        </p:nvGrpSpPr>
        <p:grpSpPr>
          <a:xfrm>
            <a:off x="2607858" y="4891326"/>
            <a:ext cx="2338056" cy="1088073"/>
            <a:chOff x="1813026" y="2928814"/>
            <a:chExt cx="2441299" cy="1953496"/>
          </a:xfrm>
        </p:grpSpPr>
        <p:sp>
          <p:nvSpPr>
            <p:cNvPr id="38" name="Rounded Rectangle 37"/>
            <p:cNvSpPr/>
            <p:nvPr/>
          </p:nvSpPr>
          <p:spPr>
            <a:xfrm>
              <a:off x="3132829" y="4242382"/>
              <a:ext cx="1121496" cy="63992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Loans</a:t>
              </a:r>
              <a:endParaRPr lang="en-US" dirty="0">
                <a:latin typeface="Calibri" panose="020F0502020204030204" pitchFamily="34" charset="0"/>
              </a:endParaRPr>
            </a:p>
          </p:txBody>
        </p:sp>
        <p:cxnSp>
          <p:nvCxnSpPr>
            <p:cNvPr id="39" name="Straight Arrow Connector 38"/>
            <p:cNvCxnSpPr>
              <a:endCxn id="53" idx="0"/>
            </p:cNvCxnSpPr>
            <p:nvPr/>
          </p:nvCxnSpPr>
          <p:spPr>
            <a:xfrm flipH="1">
              <a:off x="1813026" y="2928814"/>
              <a:ext cx="1319987" cy="12815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589219" y="1803239"/>
            <a:ext cx="1630853"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Debt Factoring</a:t>
            </a:r>
            <a:endParaRPr lang="en-US" dirty="0">
              <a:latin typeface="Calibri" panose="020F0502020204030204" pitchFamily="34" charset="0"/>
            </a:endParaRPr>
          </a:p>
        </p:txBody>
      </p:sp>
      <p:cxnSp>
        <p:nvCxnSpPr>
          <p:cNvPr id="52" name="Straight Arrow Connector 51"/>
          <p:cNvCxnSpPr>
            <a:stCxn id="9" idx="0"/>
            <a:endCxn id="41" idx="2"/>
          </p:cNvCxnSpPr>
          <p:nvPr/>
        </p:nvCxnSpPr>
        <p:spPr>
          <a:xfrm flipV="1">
            <a:off x="4400842" y="2278504"/>
            <a:ext cx="3804" cy="4231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9" idx="0"/>
            <a:endCxn id="38" idx="0"/>
          </p:cNvCxnSpPr>
          <p:nvPr/>
        </p:nvCxnSpPr>
        <p:spPr>
          <a:xfrm>
            <a:off x="4400842" y="2701703"/>
            <a:ext cx="8038" cy="29212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275856" y="270170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SHORT TERM</a:t>
            </a:r>
            <a:endParaRPr lang="en-US" b="1" dirty="0">
              <a:latin typeface="Calibri" panose="020F0502020204030204" pitchFamily="34" charset="0"/>
            </a:endParaRPr>
          </a:p>
        </p:txBody>
      </p:sp>
      <p:sp>
        <p:nvSpPr>
          <p:cNvPr id="32" name="Rounded Rectangle 31"/>
          <p:cNvSpPr/>
          <p:nvPr/>
        </p:nvSpPr>
        <p:spPr>
          <a:xfrm>
            <a:off x="3275856" y="3508144"/>
            <a:ext cx="2249972" cy="589708"/>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PERIOD FINANCE IS REQUIRED FOR</a:t>
            </a:r>
            <a:endParaRPr lang="en-US" b="1" dirty="0">
              <a:latin typeface="Calibri" panose="020F0502020204030204" pitchFamily="34" charset="0"/>
            </a:endParaRPr>
          </a:p>
        </p:txBody>
      </p:sp>
      <p:sp>
        <p:nvSpPr>
          <p:cNvPr id="33" name="Rounded Rectangle 32"/>
          <p:cNvSpPr/>
          <p:nvPr/>
        </p:nvSpPr>
        <p:spPr>
          <a:xfrm>
            <a:off x="3275856" y="444614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LONG TERM</a:t>
            </a:r>
            <a:endParaRPr lang="en-US" b="1" dirty="0">
              <a:latin typeface="Calibri" panose="020F0502020204030204" pitchFamily="34" charset="0"/>
            </a:endParaRPr>
          </a:p>
        </p:txBody>
      </p:sp>
      <p:sp>
        <p:nvSpPr>
          <p:cNvPr id="53" name="Rounded Rectangle 52"/>
          <p:cNvSpPr/>
          <p:nvPr/>
        </p:nvSpPr>
        <p:spPr>
          <a:xfrm>
            <a:off x="1835696" y="5605149"/>
            <a:ext cx="1544323"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Hire Purchase</a:t>
            </a:r>
            <a:endParaRPr lang="en-US" dirty="0">
              <a:latin typeface="Calibri" panose="020F0502020204030204" pitchFamily="34" charset="0"/>
            </a:endParaRPr>
          </a:p>
        </p:txBody>
      </p:sp>
      <p:sp>
        <p:nvSpPr>
          <p:cNvPr id="54" name="Rounded Rectangle 53"/>
          <p:cNvSpPr/>
          <p:nvPr/>
        </p:nvSpPr>
        <p:spPr>
          <a:xfrm>
            <a:off x="532070" y="5589240"/>
            <a:ext cx="107406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Leasing</a:t>
            </a:r>
            <a:endParaRPr lang="en-US" dirty="0">
              <a:latin typeface="Calibri" panose="020F0502020204030204" pitchFamily="34" charset="0"/>
            </a:endParaRPr>
          </a:p>
        </p:txBody>
      </p:sp>
      <p:sp>
        <p:nvSpPr>
          <p:cNvPr id="55" name="Rounded Rectangle 54"/>
          <p:cNvSpPr/>
          <p:nvPr/>
        </p:nvSpPr>
        <p:spPr>
          <a:xfrm>
            <a:off x="5220072" y="5664856"/>
            <a:ext cx="122207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Debentures</a:t>
            </a:r>
            <a:endParaRPr lang="en-US" dirty="0">
              <a:latin typeface="Calibri" panose="020F0502020204030204" pitchFamily="34" charset="0"/>
            </a:endParaRPr>
          </a:p>
        </p:txBody>
      </p:sp>
      <p:cxnSp>
        <p:nvCxnSpPr>
          <p:cNvPr id="64" name="Straight Arrow Connector 63"/>
          <p:cNvCxnSpPr>
            <a:endCxn id="55" idx="0"/>
          </p:cNvCxnSpPr>
          <p:nvPr/>
        </p:nvCxnSpPr>
        <p:spPr>
          <a:xfrm>
            <a:off x="5140306" y="4955356"/>
            <a:ext cx="690806" cy="709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7619675" y="6124786"/>
            <a:ext cx="1104680"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Issue</a:t>
            </a:r>
            <a:endParaRPr lang="en-US" dirty="0">
              <a:latin typeface="Calibri" panose="020F0502020204030204" pitchFamily="34" charset="0"/>
            </a:endParaRPr>
          </a:p>
        </p:txBody>
      </p:sp>
      <p:cxnSp>
        <p:nvCxnSpPr>
          <p:cNvPr id="68" name="Straight Arrow Connector 67"/>
          <p:cNvCxnSpPr>
            <a:stCxn id="11" idx="2"/>
            <a:endCxn id="67" idx="0"/>
          </p:cNvCxnSpPr>
          <p:nvPr/>
        </p:nvCxnSpPr>
        <p:spPr>
          <a:xfrm>
            <a:off x="7483417" y="5692086"/>
            <a:ext cx="688598" cy="4327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6233950" y="6138974"/>
            <a:ext cx="1249467"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Rights issue</a:t>
            </a:r>
            <a:endParaRPr lang="en-US" dirty="0">
              <a:latin typeface="Calibri" panose="020F0502020204030204" pitchFamily="34" charset="0"/>
            </a:endParaRPr>
          </a:p>
        </p:txBody>
      </p:sp>
      <p:cxnSp>
        <p:nvCxnSpPr>
          <p:cNvPr id="72" name="Straight Arrow Connector 71"/>
          <p:cNvCxnSpPr>
            <a:stCxn id="11" idx="2"/>
            <a:endCxn id="71" idx="0"/>
          </p:cNvCxnSpPr>
          <p:nvPr/>
        </p:nvCxnSpPr>
        <p:spPr>
          <a:xfrm flipH="1">
            <a:off x="6858684" y="5692086"/>
            <a:ext cx="624733" cy="4468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479988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266</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416824" cy="625434"/>
          </a:xfrm>
        </p:spPr>
        <p:txBody>
          <a:bodyPr>
            <a:noAutofit/>
          </a:bodyPr>
          <a:lstStyle/>
          <a:p>
            <a:r>
              <a:rPr lang="en-GB" sz="3600" dirty="0" smtClean="0"/>
              <a:t>5.1.3 – Sources of Finance - External?</a:t>
            </a:r>
            <a:endParaRPr lang="en-GB" sz="3600" b="1" dirty="0" smtClean="0"/>
          </a:p>
        </p:txBody>
      </p:sp>
      <p:sp>
        <p:nvSpPr>
          <p:cNvPr id="8" name="Rectangle 7"/>
          <p:cNvSpPr/>
          <p:nvPr/>
        </p:nvSpPr>
        <p:spPr>
          <a:xfrm>
            <a:off x="323850" y="1124744"/>
            <a:ext cx="8496622" cy="1646605"/>
          </a:xfrm>
          <a:prstGeom prst="rect">
            <a:avLst/>
          </a:prstGeom>
        </p:spPr>
        <p:txBody>
          <a:bodyPr wrap="square">
            <a:spAutoFit/>
          </a:bodyPr>
          <a:lstStyle/>
          <a:p>
            <a:pPr>
              <a:spcAft>
                <a:spcPts val="600"/>
              </a:spcAft>
              <a:buClr>
                <a:srgbClr val="00B050"/>
              </a:buClr>
            </a:pPr>
            <a:r>
              <a:rPr lang="en-US" sz="2400" b="1" dirty="0" smtClean="0">
                <a:solidFill>
                  <a:srgbClr val="FF0000"/>
                </a:solidFill>
              </a:rPr>
              <a:t>Activity 21.6</a:t>
            </a:r>
            <a:endParaRPr lang="en-US" sz="2400" dirty="0">
              <a:solidFill>
                <a:srgbClr val="FF0000"/>
              </a:solidFill>
            </a:endParaRPr>
          </a:p>
          <a:p>
            <a:pPr marL="342900" indent="-342900">
              <a:spcAft>
                <a:spcPts val="600"/>
              </a:spcAft>
              <a:buClr>
                <a:srgbClr val="00B050"/>
              </a:buClr>
              <a:buFont typeface="Wingdings 3" panose="05040102010807070707" pitchFamily="18" charset="2"/>
              <a:buChar char=""/>
            </a:pPr>
            <a:r>
              <a:rPr lang="en-US" sz="2400" dirty="0" smtClean="0">
                <a:solidFill>
                  <a:srgbClr val="FF0000"/>
                </a:solidFill>
              </a:rPr>
              <a:t>Consider all of the following sources of finance. Are they short-term or long-term sources of finance? Copy out the table and tick the relevant column for each source.</a:t>
            </a:r>
          </a:p>
        </p:txBody>
      </p:sp>
      <p:graphicFrame>
        <p:nvGraphicFramePr>
          <p:cNvPr id="2" name="Table 1"/>
          <p:cNvGraphicFramePr>
            <a:graphicFrameLocks noGrp="1"/>
          </p:cNvGraphicFramePr>
          <p:nvPr>
            <p:extLst>
              <p:ext uri="{D42A27DB-BD31-4B8C-83A1-F6EECF244321}">
                <p14:modId xmlns:p14="http://schemas.microsoft.com/office/powerpoint/2010/main" val="3790049899"/>
              </p:ext>
            </p:extLst>
          </p:nvPr>
        </p:nvGraphicFramePr>
        <p:xfrm>
          <a:off x="323851" y="2996952"/>
          <a:ext cx="8352606" cy="3394391"/>
        </p:xfrm>
        <a:graphic>
          <a:graphicData uri="http://schemas.openxmlformats.org/drawingml/2006/table">
            <a:tbl>
              <a:tblPr firstRow="1" bandRow="1">
                <a:effectLst>
                  <a:outerShdw blurRad="88900" dist="38100" dir="2700000" sx="101000" sy="101000" algn="tl" rotWithShape="0">
                    <a:prstClr val="black">
                      <a:alpha val="40000"/>
                    </a:prstClr>
                  </a:outerShdw>
                </a:effectLst>
                <a:tableStyleId>{5C22544A-7EE6-4342-B048-85BDC9FD1C3A}</a:tableStyleId>
              </a:tblPr>
              <a:tblGrid>
                <a:gridCol w="2548033"/>
                <a:gridCol w="2760712"/>
                <a:gridCol w="3043861"/>
              </a:tblGrid>
              <a:tr h="484913">
                <a:tc>
                  <a:txBody>
                    <a:bodyPr/>
                    <a:lstStyle/>
                    <a:p>
                      <a:r>
                        <a:rPr lang="en-US" sz="2000" dirty="0" smtClean="0">
                          <a:latin typeface="Arial" panose="020B0604020202020204" pitchFamily="34" charset="0"/>
                          <a:cs typeface="Arial" panose="020B0604020202020204" pitchFamily="34" charset="0"/>
                        </a:rPr>
                        <a:t>Source of Finance</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Short-term</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Long-term</a:t>
                      </a:r>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Overdraft</a:t>
                      </a:r>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Debentures</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Issue of shares</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Four-year bank plan</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Trade</a:t>
                      </a:r>
                      <a:r>
                        <a:rPr lang="en-US" sz="2000" baseline="0" dirty="0" smtClean="0">
                          <a:latin typeface="Arial" panose="020B0604020202020204" pitchFamily="34" charset="0"/>
                          <a:cs typeface="Arial" panose="020B0604020202020204" pitchFamily="34" charset="0"/>
                        </a:rPr>
                        <a:t> Credit</a:t>
                      </a:r>
                      <a:endParaRPr lang="en-GB" sz="2000" dirty="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c>
                  <a:txBody>
                    <a:bodyPr/>
                    <a:lstStyle/>
                    <a:p>
                      <a:endParaRPr lang="en-GB" sz="2000">
                        <a:latin typeface="Arial" panose="020B0604020202020204" pitchFamily="34" charset="0"/>
                        <a:cs typeface="Arial" panose="020B0604020202020204" pitchFamily="34" charset="0"/>
                      </a:endParaRPr>
                    </a:p>
                  </a:txBody>
                  <a:tcPr/>
                </a:tc>
              </a:tr>
              <a:tr h="484913">
                <a:tc>
                  <a:txBody>
                    <a:bodyPr/>
                    <a:lstStyle/>
                    <a:p>
                      <a:r>
                        <a:rPr lang="en-US" sz="2000" dirty="0" smtClean="0">
                          <a:latin typeface="Arial" panose="020B0604020202020204" pitchFamily="34" charset="0"/>
                          <a:cs typeface="Arial" panose="020B0604020202020204" pitchFamily="34" charset="0"/>
                        </a:rPr>
                        <a:t>Hire purchase</a:t>
                      </a:r>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c>
                  <a:txBody>
                    <a:bodyPr/>
                    <a:lstStyle/>
                    <a:p>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5435422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267</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5.1.3 – Sources of Finance: How businesses make the choice</a:t>
            </a:r>
            <a:endParaRPr lang="en-GB" sz="2300" b="1" dirty="0" smtClean="0"/>
          </a:p>
        </p:txBody>
      </p:sp>
      <p:sp>
        <p:nvSpPr>
          <p:cNvPr id="8" name="Rectangle 7"/>
          <p:cNvSpPr/>
          <p:nvPr/>
        </p:nvSpPr>
        <p:spPr>
          <a:xfrm>
            <a:off x="323849" y="1124744"/>
            <a:ext cx="6724926" cy="5244513"/>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860" dirty="0" smtClean="0"/>
              <a:t>We now know the main sources of finance available to firms. What factors do managers consider before deciding where to obtain finance from?</a:t>
            </a:r>
          </a:p>
          <a:p>
            <a:pPr>
              <a:spcAft>
                <a:spcPts val="0"/>
              </a:spcAft>
              <a:buClr>
                <a:srgbClr val="00B050"/>
              </a:buClr>
            </a:pPr>
            <a:r>
              <a:rPr lang="en-US" sz="1860" b="1" dirty="0" smtClean="0">
                <a:solidFill>
                  <a:srgbClr val="FF0000"/>
                </a:solidFill>
              </a:rPr>
              <a:t>Purpose and Time period</a:t>
            </a:r>
          </a:p>
          <a:p>
            <a:pPr marL="285750" indent="-285750">
              <a:spcAft>
                <a:spcPts val="0"/>
              </a:spcAft>
              <a:buClr>
                <a:srgbClr val="00B050"/>
              </a:buClr>
              <a:buFont typeface="Wingdings 3" panose="05040102010807070707" pitchFamily="18" charset="2"/>
              <a:buChar char=""/>
            </a:pPr>
            <a:r>
              <a:rPr lang="en-US" sz="1860" dirty="0" smtClean="0"/>
              <a:t>What is the finance to be spent on? Is it to be used to pay for fixed assets or is it needed to pay for a short-term cash flow crisis?</a:t>
            </a:r>
          </a:p>
          <a:p>
            <a:pPr marL="285750" indent="-285750">
              <a:spcAft>
                <a:spcPts val="0"/>
              </a:spcAft>
              <a:buClr>
                <a:srgbClr val="00B050"/>
              </a:buClr>
              <a:buFont typeface="Wingdings 3" panose="05040102010807070707" pitchFamily="18" charset="2"/>
              <a:buChar char=""/>
            </a:pPr>
            <a:r>
              <a:rPr lang="en-US" sz="1860" dirty="0" smtClean="0"/>
              <a:t>The general rule is to match the source of finance to the use that will be made of it.</a:t>
            </a:r>
          </a:p>
          <a:p>
            <a:pPr marL="519113" lvl="1" indent="-234950">
              <a:spcAft>
                <a:spcPts val="0"/>
              </a:spcAft>
              <a:buClr>
                <a:srgbClr val="00B050"/>
              </a:buClr>
              <a:buFont typeface="Arial" panose="020B0604020202020204" pitchFamily="34" charset="0"/>
              <a:buChar char="•"/>
            </a:pPr>
            <a:r>
              <a:rPr lang="en-US" sz="1860" dirty="0" smtClean="0"/>
              <a:t>If the use is long term, for example the purchase of a fixed asset the source should be long term.</a:t>
            </a:r>
          </a:p>
          <a:p>
            <a:pPr marL="519113" lvl="1" indent="-234950">
              <a:spcAft>
                <a:spcPts val="0"/>
              </a:spcAft>
              <a:buClr>
                <a:srgbClr val="00B050"/>
              </a:buClr>
              <a:buFont typeface="Arial" panose="020B0604020202020204" pitchFamily="34" charset="0"/>
              <a:buChar char="•"/>
            </a:pPr>
            <a:r>
              <a:rPr lang="en-US" sz="1860" dirty="0" smtClean="0"/>
              <a:t>If the use is short term, for example the purchase of additional inventories to cover a busy period, the source should be short term.</a:t>
            </a:r>
          </a:p>
          <a:p>
            <a:pPr marL="285750" lvl="1" indent="-285750">
              <a:spcAft>
                <a:spcPts val="0"/>
              </a:spcAft>
              <a:buClr>
                <a:srgbClr val="00B050"/>
              </a:buClr>
              <a:buFont typeface="Wingdings 3" panose="05040102010807070707" pitchFamily="18" charset="2"/>
              <a:buChar char=""/>
            </a:pPr>
            <a:r>
              <a:rPr lang="en-US" sz="1860" dirty="0" smtClean="0"/>
              <a:t>Think about the disadvantages of buying additional inventories, which will only be needed for a few months, with a long-term bank loan, Can you see why this would be unwise? What source of finance would be suitable for this?</a:t>
            </a:r>
          </a:p>
        </p:txBody>
      </p:sp>
      <p:graphicFrame>
        <p:nvGraphicFramePr>
          <p:cNvPr id="7" name="Table 6"/>
          <p:cNvGraphicFramePr>
            <a:graphicFrameLocks noGrp="1"/>
          </p:cNvGraphicFramePr>
          <p:nvPr>
            <p:extLst>
              <p:ext uri="{D42A27DB-BD31-4B8C-83A1-F6EECF244321}">
                <p14:modId xmlns:p14="http://schemas.microsoft.com/office/powerpoint/2010/main" val="1319853983"/>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928895"/>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267</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5.1.3 – Sources of Finance: How businesses make the choice</a:t>
            </a:r>
            <a:endParaRPr lang="en-GB" sz="2300" b="1" dirty="0" smtClean="0"/>
          </a:p>
        </p:txBody>
      </p:sp>
      <p:sp>
        <p:nvSpPr>
          <p:cNvPr id="8" name="Rectangle 7"/>
          <p:cNvSpPr/>
          <p:nvPr/>
        </p:nvSpPr>
        <p:spPr>
          <a:xfrm>
            <a:off x="323849" y="1124744"/>
            <a:ext cx="6724926" cy="5262979"/>
          </a:xfrm>
          <a:prstGeom prst="rect">
            <a:avLst/>
          </a:prstGeom>
        </p:spPr>
        <p:txBody>
          <a:bodyPr wrap="square">
            <a:spAutoFit/>
          </a:bodyPr>
          <a:lstStyle/>
          <a:p>
            <a:pPr>
              <a:spcAft>
                <a:spcPts val="0"/>
              </a:spcAft>
              <a:buClr>
                <a:srgbClr val="00B050"/>
              </a:buClr>
            </a:pPr>
            <a:r>
              <a:rPr lang="en-US" sz="2100" b="1" dirty="0" smtClean="0">
                <a:solidFill>
                  <a:srgbClr val="FF0000"/>
                </a:solidFill>
              </a:rPr>
              <a:t>Amount Needed</a:t>
            </a:r>
          </a:p>
          <a:p>
            <a:pPr marL="285750" indent="-285750">
              <a:spcAft>
                <a:spcPts val="0"/>
              </a:spcAft>
              <a:buClr>
                <a:srgbClr val="00B050"/>
              </a:buClr>
              <a:buFont typeface="Wingdings 3" panose="05040102010807070707" pitchFamily="18" charset="2"/>
              <a:buChar char=""/>
            </a:pPr>
            <a:r>
              <a:rPr lang="en-US" sz="2100" dirty="0" smtClean="0"/>
              <a:t>Different sources will be used depending on the amount of money needed. A company would not go to the expense of arranging a new share issue if only $5000 of capital was needed for a short time period.</a:t>
            </a:r>
          </a:p>
          <a:p>
            <a:pPr>
              <a:spcAft>
                <a:spcPts val="0"/>
              </a:spcAft>
              <a:buClr>
                <a:srgbClr val="00B050"/>
              </a:buClr>
            </a:pPr>
            <a:r>
              <a:rPr lang="en-US" sz="2100" b="1" dirty="0" smtClean="0">
                <a:solidFill>
                  <a:srgbClr val="FF0000"/>
                </a:solidFill>
              </a:rPr>
              <a:t>Legal Form and Size</a:t>
            </a:r>
          </a:p>
          <a:p>
            <a:pPr marL="285750" indent="-285750">
              <a:spcAft>
                <a:spcPts val="0"/>
              </a:spcAft>
              <a:buClr>
                <a:srgbClr val="00B050"/>
              </a:buClr>
              <a:buFont typeface="Wingdings 3" panose="05040102010807070707" pitchFamily="18" charset="2"/>
              <a:buChar char=""/>
            </a:pPr>
            <a:r>
              <a:rPr lang="en-US" sz="2100" dirty="0" smtClean="0"/>
              <a:t>Companies, especially public limited companies have a greater choice if sources of finance. Issuing shares of debentures is not an option for Sole traders and Partnerships.</a:t>
            </a:r>
          </a:p>
          <a:p>
            <a:pPr marL="285750" indent="-285750">
              <a:spcAft>
                <a:spcPts val="0"/>
              </a:spcAft>
              <a:buClr>
                <a:srgbClr val="00B050"/>
              </a:buClr>
              <a:buFont typeface="Wingdings 3" panose="05040102010807070707" pitchFamily="18" charset="2"/>
              <a:buChar char=""/>
            </a:pPr>
            <a:r>
              <a:rPr lang="en-US" sz="2100" dirty="0" smtClean="0"/>
              <a:t>These businesses, if they have plans to expand, may have to depend on the savings of their owners – personal capital. They also often have the disadvantage of having to pay higher interest rates to banks for loans than large and well-established companies.</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98801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24744"/>
            <a:ext cx="8496944" cy="5410712"/>
          </a:xfrm>
          <a:prstGeom prst="rect">
            <a:avLst/>
          </a:prstGeom>
        </p:spPr>
        <p:txBody>
          <a:bodyPr wrap="square">
            <a:spAutoFit/>
          </a:bodyPr>
          <a:lstStyle/>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8463" indent="-398463">
              <a:buClr>
                <a:srgbClr val="00B050"/>
              </a:buClr>
              <a:buFont typeface="Wingdings 3" panose="05040102010807070707" pitchFamily="18" charset="2"/>
              <a:buChar char=""/>
            </a:pPr>
            <a:r>
              <a:rPr lang="en-GB" sz="216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263</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600" dirty="0" smtClean="0"/>
              <a:t>5.1.3 – How </a:t>
            </a:r>
            <a:r>
              <a:rPr lang="en-GB" sz="2600" dirty="0"/>
              <a:t>businesses make the </a:t>
            </a:r>
            <a:r>
              <a:rPr lang="en-GB" sz="2600" dirty="0" smtClean="0"/>
              <a:t>choice – Case Study</a:t>
            </a:r>
            <a:endParaRPr lang="en-GB" sz="2600" b="1" dirty="0" smtClean="0"/>
          </a:p>
        </p:txBody>
      </p:sp>
      <p:sp>
        <p:nvSpPr>
          <p:cNvPr id="8" name="Rectangle 7"/>
          <p:cNvSpPr/>
          <p:nvPr/>
        </p:nvSpPr>
        <p:spPr>
          <a:xfrm>
            <a:off x="323850" y="1124744"/>
            <a:ext cx="8496622" cy="5376857"/>
          </a:xfrm>
          <a:prstGeom prst="rect">
            <a:avLst/>
          </a:prstGeom>
        </p:spPr>
        <p:txBody>
          <a:bodyPr wrap="square">
            <a:spAutoFit/>
          </a:bodyPr>
          <a:lstStyle/>
          <a:p>
            <a:pPr>
              <a:spcAft>
                <a:spcPts val="0"/>
              </a:spcAft>
              <a:buClr>
                <a:srgbClr val="00B050"/>
              </a:buClr>
            </a:pPr>
            <a:r>
              <a:rPr lang="en-US" sz="2020" b="1" dirty="0" smtClean="0">
                <a:solidFill>
                  <a:srgbClr val="0070C0"/>
                </a:solidFill>
              </a:rPr>
              <a:t>Case Study example – choosing the right source of finance</a:t>
            </a:r>
            <a:endParaRPr lang="en-US" sz="2020" b="1" dirty="0">
              <a:solidFill>
                <a:srgbClr val="0070C0"/>
              </a:solidFill>
            </a:endParaRP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A sells fashion clothing. It needs $15,000 to decorate its shop. A new issue of shares would be the wrong choice, due to being too complicated, expensive to arrange and taking a long time -  the firm wants the shop decorated now!</a:t>
            </a: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B owns 3 restaurants. It plans to take over another restaurant company and offers $5 million. Company B already has a bank loan.</a:t>
            </a:r>
          </a:p>
          <a:p>
            <a:pPr>
              <a:spcAft>
                <a:spcPts val="0"/>
              </a:spcAft>
              <a:buClr>
                <a:srgbClr val="00B050"/>
              </a:buClr>
            </a:pPr>
            <a:r>
              <a:rPr lang="en-US" sz="2020" b="1" dirty="0" smtClean="0">
                <a:solidFill>
                  <a:srgbClr val="FF0000"/>
                </a:solidFill>
              </a:rPr>
              <a:t>Activity 21.7</a:t>
            </a:r>
            <a:r>
              <a:rPr lang="en-US" sz="2020" dirty="0" smtClean="0">
                <a:solidFill>
                  <a:srgbClr val="FF0000"/>
                </a:solidFill>
              </a:rPr>
              <a:t> - Read the case study above.</a:t>
            </a:r>
          </a:p>
          <a:p>
            <a:pPr marL="628650" indent="-342900">
              <a:spcAft>
                <a:spcPts val="0"/>
              </a:spcAft>
              <a:buClr>
                <a:srgbClr val="00B050"/>
              </a:buClr>
              <a:buFont typeface="+mj-lt"/>
              <a:buAutoNum type="alphaLcParenR"/>
            </a:pPr>
            <a:r>
              <a:rPr lang="en-US" sz="2020" dirty="0" smtClean="0">
                <a:solidFill>
                  <a:srgbClr val="FF0000"/>
                </a:solidFill>
              </a:rPr>
              <a:t>Advise company A on the sources of finance that would be suitable.</a:t>
            </a:r>
          </a:p>
          <a:p>
            <a:pPr marL="628650" indent="-342900">
              <a:spcAft>
                <a:spcPts val="0"/>
              </a:spcAft>
              <a:buClr>
                <a:srgbClr val="00B050"/>
              </a:buClr>
              <a:buFont typeface="+mj-lt"/>
              <a:buAutoNum type="alphaLcParenR"/>
            </a:pPr>
            <a:r>
              <a:rPr lang="en-US" sz="2020" dirty="0" smtClean="0">
                <a:solidFill>
                  <a:srgbClr val="FF0000"/>
                </a:solidFill>
              </a:rPr>
              <a:t>Advise company B </a:t>
            </a:r>
            <a:r>
              <a:rPr lang="en-US" sz="2020" dirty="0">
                <a:solidFill>
                  <a:srgbClr val="FF0000"/>
                </a:solidFill>
              </a:rPr>
              <a:t>on the sources of finance that would be suitable</a:t>
            </a:r>
            <a:r>
              <a:rPr lang="en-US" sz="2020" dirty="0" smtClean="0">
                <a:solidFill>
                  <a:srgbClr val="FF0000"/>
                </a:solidFill>
              </a:rPr>
              <a:t>.</a:t>
            </a:r>
          </a:p>
          <a:p>
            <a:pPr marL="628650" indent="-342900">
              <a:spcAft>
                <a:spcPts val="0"/>
              </a:spcAft>
              <a:buClr>
                <a:srgbClr val="00B050"/>
              </a:buClr>
              <a:buFont typeface="+mj-lt"/>
              <a:buAutoNum type="alphaLcParenR"/>
            </a:pPr>
            <a:r>
              <a:rPr lang="en-US" sz="2020" dirty="0" smtClean="0">
                <a:solidFill>
                  <a:srgbClr val="FF0000"/>
                </a:solidFill>
              </a:rPr>
              <a:t>In each case, which source of finance would be most suitable to use? Explain why you would chose this source rather than the other sources.</a:t>
            </a:r>
          </a:p>
          <a:p>
            <a:pPr marL="628650" indent="-342900">
              <a:spcAft>
                <a:spcPts val="0"/>
              </a:spcAft>
              <a:buClr>
                <a:srgbClr val="00B050"/>
              </a:buClr>
              <a:buFont typeface="+mj-lt"/>
              <a:buAutoNum type="alphaLcParenR"/>
            </a:pPr>
            <a:r>
              <a:rPr lang="en-US" sz="2020" dirty="0">
                <a:solidFill>
                  <a:srgbClr val="FF0000"/>
                </a:solidFill>
              </a:rPr>
              <a:t>In each case</a:t>
            </a:r>
            <a:r>
              <a:rPr lang="en-US" sz="2020" dirty="0" smtClean="0">
                <a:solidFill>
                  <a:srgbClr val="FF0000"/>
                </a:solidFill>
              </a:rPr>
              <a:t>, explain what other information would have been useful before giving your advice.</a:t>
            </a:r>
          </a:p>
        </p:txBody>
      </p:sp>
      <p:sp>
        <p:nvSpPr>
          <p:cNvPr id="7" name="TextBox 6">
            <a:hlinkClick r:id="rId3" action="ppaction://hlinkfile"/>
          </p:cNvPr>
          <p:cNvSpPr txBox="1"/>
          <p:nvPr/>
        </p:nvSpPr>
        <p:spPr>
          <a:xfrm>
            <a:off x="8350472" y="3548484"/>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25422553"/>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268</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323849" y="1124744"/>
            <a:ext cx="6724926" cy="5632311"/>
          </a:xfrm>
          <a:prstGeom prst="rect">
            <a:avLst/>
          </a:prstGeom>
        </p:spPr>
        <p:txBody>
          <a:bodyPr wrap="square">
            <a:spAutoFit/>
          </a:bodyPr>
          <a:lstStyle/>
          <a:p>
            <a:pPr>
              <a:spcAft>
                <a:spcPts val="0"/>
              </a:spcAft>
              <a:buClr>
                <a:srgbClr val="00B050"/>
              </a:buClr>
            </a:pPr>
            <a:r>
              <a:rPr lang="en-US" b="1" dirty="0" smtClean="0">
                <a:solidFill>
                  <a:srgbClr val="FF0000"/>
                </a:solidFill>
              </a:rPr>
              <a:t>Control</a:t>
            </a:r>
          </a:p>
          <a:p>
            <a:pPr marL="339725" indent="-339725">
              <a:spcAft>
                <a:spcPts val="0"/>
              </a:spcAft>
              <a:buClr>
                <a:srgbClr val="00B050"/>
              </a:buClr>
              <a:buFont typeface="Wingdings 3" panose="05040102010807070707" pitchFamily="18" charset="2"/>
              <a:buChar char=""/>
            </a:pPr>
            <a:r>
              <a:rPr lang="en-US" dirty="0" smtClean="0"/>
              <a:t>Owners of businesses may lose control of that business if they ask other people to invest in their firm. Owners may have to decide: what is more important, expanding the business or keeping control of it?</a:t>
            </a:r>
          </a:p>
          <a:p>
            <a:pPr>
              <a:spcAft>
                <a:spcPts val="0"/>
              </a:spcAft>
              <a:buClr>
                <a:srgbClr val="00B050"/>
              </a:buClr>
            </a:pPr>
            <a:r>
              <a:rPr lang="en-US" b="1" dirty="0" smtClean="0">
                <a:solidFill>
                  <a:srgbClr val="FF0000"/>
                </a:solidFill>
              </a:rPr>
              <a:t>Risk and gearing – does the business already have loans?</a:t>
            </a:r>
          </a:p>
          <a:p>
            <a:pPr marL="339725" indent="-339725">
              <a:spcAft>
                <a:spcPts val="0"/>
              </a:spcAft>
              <a:buClr>
                <a:srgbClr val="00B050"/>
              </a:buClr>
              <a:buFont typeface="Wingdings 3" panose="05040102010807070707" pitchFamily="18" charset="2"/>
              <a:buChar char=""/>
            </a:pPr>
            <a:r>
              <a:rPr lang="en-US" dirty="0" smtClean="0"/>
              <a:t>An important point about loan capital is that it will raise the gearing of the business – and this is a common measure of risk that the managers are taking. The gearing of a business measures the proportion of total capital raised from long term loans. If this proportion is very high, i.e. &gt;50%, to business is said to be highly geared. This is said to be a risky way of financing a business.</a:t>
            </a:r>
          </a:p>
          <a:p>
            <a:pPr marL="339725" indent="-339725">
              <a:spcAft>
                <a:spcPts val="0"/>
              </a:spcAft>
              <a:buClr>
                <a:srgbClr val="00B050"/>
              </a:buClr>
              <a:buFont typeface="Wingdings 3" panose="05040102010807070707" pitchFamily="18" charset="2"/>
              <a:buChar char=""/>
            </a:pPr>
            <a:r>
              <a:rPr lang="en-US" dirty="0" smtClean="0"/>
              <a:t>This is risky because interest must be paid on the loans whether the business is making a profit or not. When interest rates are high and company profits are low, the firm may not be able to pay all of the interest. The future of the business will be at risk. Therefor banks are usually reluctant to lend to highly geared businesses which may have to use other sources of finance.</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709538"/>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268</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251520" y="1124744"/>
            <a:ext cx="8640959" cy="3539430"/>
          </a:xfrm>
          <a:prstGeom prst="rect">
            <a:avLst/>
          </a:prstGeom>
        </p:spPr>
        <p:txBody>
          <a:bodyPr wrap="square">
            <a:spAutoFit/>
          </a:bodyPr>
          <a:lstStyle/>
          <a:p>
            <a:pPr>
              <a:spcAft>
                <a:spcPts val="0"/>
              </a:spcAft>
              <a:buClr>
                <a:srgbClr val="00B050"/>
              </a:buClr>
            </a:pPr>
            <a:r>
              <a:rPr lang="en-US" sz="1350" b="1" dirty="0" smtClean="0">
                <a:solidFill>
                  <a:srgbClr val="FF0000"/>
                </a:solidFill>
              </a:rPr>
              <a:t>Case Study Example</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 Sole trader could take on a partner to bring in extra capital – but could that partner start to take important decisions without the original owner’s position?</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 directors of a private limited company could decide to ‘go public’ and sell shares to the public. This could raise very large sums of money for the business but would the new shareholders own a controlling interest in the business?</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An existing PLC could arrange a new issue of shares,  but could these be bought by just one of two other companies who may put in a takeover bid?</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These problems could all be overcome by using loan finance.</a:t>
            </a:r>
          </a:p>
          <a:p>
            <a:pPr>
              <a:spcAft>
                <a:spcPts val="0"/>
              </a:spcAft>
              <a:buClr>
                <a:srgbClr val="00B050"/>
              </a:buClr>
            </a:pPr>
            <a:r>
              <a:rPr lang="en-US" sz="1350" b="1" dirty="0" smtClean="0">
                <a:solidFill>
                  <a:srgbClr val="FF0000"/>
                </a:solidFill>
              </a:rPr>
              <a:t>Activity 21.8 - </a:t>
            </a:r>
            <a:r>
              <a:rPr lang="en-US" sz="1350" dirty="0" smtClean="0">
                <a:solidFill>
                  <a:srgbClr val="FF0000"/>
                </a:solidFill>
              </a:rPr>
              <a:t>Read the case study above.</a:t>
            </a:r>
          </a:p>
          <a:p>
            <a:pPr marL="342900" indent="-342900">
              <a:spcAft>
                <a:spcPts val="0"/>
              </a:spcAft>
              <a:buClr>
                <a:srgbClr val="00B050"/>
              </a:buClr>
              <a:buFont typeface="+mj-lt"/>
              <a:buAutoNum type="alphaLcParenR"/>
            </a:pPr>
            <a:r>
              <a:rPr lang="en-US" sz="1350" dirty="0" smtClean="0">
                <a:solidFill>
                  <a:srgbClr val="FF0000"/>
                </a:solidFill>
              </a:rPr>
              <a:t>Would you advise each of these three businesses to use loan capital instead of using the sources of finance outlines above? Explain your answer.</a:t>
            </a:r>
          </a:p>
          <a:p>
            <a:pPr marL="342900" indent="-342900">
              <a:spcAft>
                <a:spcPts val="0"/>
              </a:spcAft>
              <a:buClr>
                <a:srgbClr val="00B050"/>
              </a:buClr>
              <a:buFont typeface="+mj-lt"/>
              <a:buAutoNum type="alphaLcParenR"/>
            </a:pPr>
            <a:r>
              <a:rPr lang="en-US" sz="1350" dirty="0" smtClean="0">
                <a:solidFill>
                  <a:srgbClr val="FF0000"/>
                </a:solidFill>
              </a:rPr>
              <a:t>Consider all of these following for a private limited company needing finance. Using the table below and, for each type of need, fill in the gaps with:</a:t>
            </a:r>
          </a:p>
          <a:p>
            <a:pPr marL="738188" lvl="1" indent="-400050">
              <a:spcAft>
                <a:spcPts val="0"/>
              </a:spcAft>
              <a:buClr>
                <a:srgbClr val="00B050"/>
              </a:buClr>
              <a:buFont typeface="+mj-lt"/>
              <a:buAutoNum type="romanUcPeriod"/>
            </a:pPr>
            <a:r>
              <a:rPr lang="en-US" sz="1350" dirty="0" smtClean="0">
                <a:solidFill>
                  <a:srgbClr val="FF0000"/>
                </a:solidFill>
              </a:rPr>
              <a:t>What you consider could be the most suitable source of finance.</a:t>
            </a:r>
          </a:p>
          <a:p>
            <a:pPr marL="738188" lvl="1" indent="-400050">
              <a:spcAft>
                <a:spcPts val="0"/>
              </a:spcAft>
              <a:buClr>
                <a:srgbClr val="00B050"/>
              </a:buClr>
              <a:buFont typeface="+mj-lt"/>
              <a:buAutoNum type="romanUcPeriod"/>
            </a:pPr>
            <a:r>
              <a:rPr lang="en-US" sz="1350" dirty="0" smtClean="0">
                <a:solidFill>
                  <a:srgbClr val="FF0000"/>
                </a:solidFill>
              </a:rPr>
              <a:t>The reason for your choice.</a:t>
            </a:r>
          </a:p>
        </p:txBody>
      </p:sp>
      <p:graphicFrame>
        <p:nvGraphicFramePr>
          <p:cNvPr id="2" name="Table 1"/>
          <p:cNvGraphicFramePr>
            <a:graphicFrameLocks noGrp="1"/>
          </p:cNvGraphicFramePr>
          <p:nvPr>
            <p:extLst>
              <p:ext uri="{D42A27DB-BD31-4B8C-83A1-F6EECF244321}">
                <p14:modId xmlns:p14="http://schemas.microsoft.com/office/powerpoint/2010/main" val="2229290806"/>
              </p:ext>
            </p:extLst>
          </p:nvPr>
        </p:nvGraphicFramePr>
        <p:xfrm>
          <a:off x="323528" y="4585672"/>
          <a:ext cx="8496624" cy="2011680"/>
        </p:xfrm>
        <a:graphic>
          <a:graphicData uri="http://schemas.openxmlformats.org/drawingml/2006/table">
            <a:tbl>
              <a:tblPr firstRow="1" bandRow="1">
                <a:tableStyleId>{5C22544A-7EE6-4342-B048-85BDC9FD1C3A}</a:tableStyleId>
              </a:tblPr>
              <a:tblGrid>
                <a:gridCol w="3888111"/>
                <a:gridCol w="2376264"/>
                <a:gridCol w="2232249"/>
              </a:tblGrid>
              <a:tr h="217506">
                <a:tc>
                  <a:txBody>
                    <a:bodyPr/>
                    <a:lstStyle/>
                    <a:p>
                      <a:r>
                        <a:rPr lang="en-US" sz="1200" dirty="0" smtClean="0">
                          <a:latin typeface="Arial" panose="020B0604020202020204" pitchFamily="34" charset="0"/>
                          <a:cs typeface="Arial" panose="020B0604020202020204" pitchFamily="34" charset="0"/>
                        </a:rPr>
                        <a:t>Need for Finance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Most suitable Source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Reason for Choice</a:t>
                      </a:r>
                      <a:endParaRPr lang="en-GB" sz="1200" dirty="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Planned takeover of another business</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Temporary</a:t>
                      </a:r>
                      <a:r>
                        <a:rPr lang="en-US" sz="1200" baseline="0" dirty="0" smtClean="0">
                          <a:latin typeface="Arial" panose="020B0604020202020204" pitchFamily="34" charset="0"/>
                          <a:cs typeface="Arial" panose="020B0604020202020204" pitchFamily="34" charset="0"/>
                        </a:rPr>
                        <a:t> increase in inventories over the summer</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Purchase of a new car for the Chief Executive</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Research</a:t>
                      </a:r>
                      <a:r>
                        <a:rPr lang="en-US" sz="1200" baseline="0" dirty="0" smtClean="0">
                          <a:latin typeface="Arial" panose="020B0604020202020204" pitchFamily="34" charset="0"/>
                          <a:cs typeface="Arial" panose="020B0604020202020204" pitchFamily="34" charset="0"/>
                        </a:rPr>
                        <a:t> and Development of new product – to come on the market in 4 years time.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Cost of building modern factory requiring much less than the present one.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bl>
          </a:graphicData>
        </a:graphic>
      </p:graphicFrame>
      <p:sp>
        <p:nvSpPr>
          <p:cNvPr id="10" name="TextBox 9">
            <a:hlinkClick r:id="rId3" action="ppaction://hlinkfile"/>
          </p:cNvPr>
          <p:cNvSpPr txBox="1"/>
          <p:nvPr/>
        </p:nvSpPr>
        <p:spPr>
          <a:xfrm>
            <a:off x="8388424" y="378904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370511615"/>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5.1.4 – </a:t>
            </a:r>
            <a:r>
              <a:rPr lang="en-GB" sz="3400" dirty="0"/>
              <a:t>Short Term and Long term Finance</a:t>
            </a:r>
            <a:endParaRPr lang="en-GB" sz="3400" b="1" dirty="0" smtClean="0"/>
          </a:p>
        </p:txBody>
      </p:sp>
      <p:grpSp>
        <p:nvGrpSpPr>
          <p:cNvPr id="10" name="Group 9"/>
          <p:cNvGrpSpPr/>
          <p:nvPr/>
        </p:nvGrpSpPr>
        <p:grpSpPr>
          <a:xfrm>
            <a:off x="5669844" y="3417599"/>
            <a:ext cx="3078620" cy="1019513"/>
            <a:chOff x="3032937" y="2642608"/>
            <a:chExt cx="4001414" cy="636962"/>
          </a:xfrm>
        </p:grpSpPr>
        <p:sp>
          <p:nvSpPr>
            <p:cNvPr id="11" name="Rounded Rectangle 10"/>
            <p:cNvSpPr/>
            <p:nvPr/>
          </p:nvSpPr>
          <p:spPr>
            <a:xfrm>
              <a:off x="4495129" y="2642608"/>
              <a:ext cx="2539222" cy="63696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Control Over the Business</a:t>
              </a:r>
              <a:endParaRPr lang="en-US" sz="2400" dirty="0">
                <a:latin typeface="Calibri" panose="020F0502020204030204" pitchFamily="34" charset="0"/>
              </a:endParaRPr>
            </a:p>
          </p:txBody>
        </p:sp>
        <p:cxnSp>
          <p:nvCxnSpPr>
            <p:cNvPr id="12" name="Straight Arrow Connector 11"/>
            <p:cNvCxnSpPr>
              <a:stCxn id="9" idx="3"/>
              <a:endCxn id="11" idx="1"/>
            </p:cNvCxnSpPr>
            <p:nvPr/>
          </p:nvCxnSpPr>
          <p:spPr>
            <a:xfrm>
              <a:off x="3032937" y="2888910"/>
              <a:ext cx="1462192" cy="721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544858" y="1963960"/>
            <a:ext cx="4187849" cy="1222581"/>
            <a:chOff x="3587695" y="2215125"/>
            <a:chExt cx="5568141" cy="3059120"/>
          </a:xfrm>
        </p:grpSpPr>
        <p:sp>
          <p:nvSpPr>
            <p:cNvPr id="14" name="Rounded Rectangle 13"/>
            <p:cNvSpPr/>
            <p:nvPr/>
          </p:nvSpPr>
          <p:spPr>
            <a:xfrm>
              <a:off x="6017320" y="2215125"/>
              <a:ext cx="3138516" cy="149841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Amount Required</a:t>
              </a:r>
              <a:endParaRPr lang="en-US" sz="2400" dirty="0">
                <a:latin typeface="Calibri" panose="020F0502020204030204" pitchFamily="34" charset="0"/>
              </a:endParaRPr>
            </a:p>
          </p:txBody>
        </p:sp>
        <p:cxnSp>
          <p:nvCxnSpPr>
            <p:cNvPr id="15" name="Straight Arrow Connector 14"/>
            <p:cNvCxnSpPr>
              <a:stCxn id="9" idx="0"/>
              <a:endCxn id="14" idx="1"/>
            </p:cNvCxnSpPr>
            <p:nvPr/>
          </p:nvCxnSpPr>
          <p:spPr>
            <a:xfrm flipV="1">
              <a:off x="3587695" y="2964333"/>
              <a:ext cx="2429625" cy="23099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95536" y="1844825"/>
            <a:ext cx="4149322" cy="1341718"/>
            <a:chOff x="-2403396" y="5230347"/>
            <a:chExt cx="5939223" cy="1920508"/>
          </a:xfrm>
        </p:grpSpPr>
        <p:sp>
          <p:nvSpPr>
            <p:cNvPr id="17" name="Rounded Rectangle 16"/>
            <p:cNvSpPr/>
            <p:nvPr/>
          </p:nvSpPr>
          <p:spPr>
            <a:xfrm>
              <a:off x="-2403396" y="5230347"/>
              <a:ext cx="3823366" cy="13437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Purpose and Period of Time Required</a:t>
              </a:r>
              <a:endParaRPr lang="en-US" dirty="0">
                <a:latin typeface="Calibri" panose="020F0502020204030204" pitchFamily="34" charset="0"/>
              </a:endParaRPr>
            </a:p>
          </p:txBody>
        </p:sp>
        <p:cxnSp>
          <p:nvCxnSpPr>
            <p:cNvPr id="18" name="Straight Arrow Connector 17"/>
            <p:cNvCxnSpPr>
              <a:stCxn id="9" idx="0"/>
              <a:endCxn id="17" idx="3"/>
            </p:cNvCxnSpPr>
            <p:nvPr/>
          </p:nvCxnSpPr>
          <p:spPr>
            <a:xfrm flipH="1" flipV="1">
              <a:off x="1419970" y="5902233"/>
              <a:ext cx="2115857" cy="12486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9" idx="1"/>
            <a:endCxn id="54" idx="3"/>
          </p:cNvCxnSpPr>
          <p:nvPr/>
        </p:nvCxnSpPr>
        <p:spPr>
          <a:xfrm flipH="1">
            <a:off x="2717515" y="3811827"/>
            <a:ext cx="702357" cy="2653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3"/>
            <a:ext cx="8515169" cy="461665"/>
          </a:xfrm>
          <a:prstGeom prst="rect">
            <a:avLst/>
          </a:prstGeom>
          <a:noFill/>
        </p:spPr>
        <p:txBody>
          <a:bodyPr wrap="square" rtlCol="0">
            <a:spAutoFit/>
          </a:bodyPr>
          <a:lstStyle/>
          <a:p>
            <a:r>
              <a:rPr lang="en-US" sz="2400" b="1" dirty="0" smtClean="0"/>
              <a:t>Revision Summary – Factors Involved in the Decision</a:t>
            </a:r>
            <a:endParaRPr lang="en-GB" sz="2400" b="1" dirty="0"/>
          </a:p>
        </p:txBody>
      </p:sp>
      <p:sp>
        <p:nvSpPr>
          <p:cNvPr id="38" name="Rounded Rectangle 37"/>
          <p:cNvSpPr/>
          <p:nvPr/>
        </p:nvSpPr>
        <p:spPr>
          <a:xfrm>
            <a:off x="3217618" y="5294742"/>
            <a:ext cx="2654480" cy="77842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Status and Size of Business</a:t>
            </a:r>
            <a:endParaRPr lang="en-US" sz="2400" dirty="0">
              <a:latin typeface="Calibri" panose="020F0502020204030204" pitchFamily="34" charset="0"/>
            </a:endParaRPr>
          </a:p>
        </p:txBody>
      </p:sp>
      <p:cxnSp>
        <p:nvCxnSpPr>
          <p:cNvPr id="43" name="Straight Arrow Connector 42"/>
          <p:cNvCxnSpPr>
            <a:stCxn id="9" idx="2"/>
            <a:endCxn id="38" idx="0"/>
          </p:cNvCxnSpPr>
          <p:nvPr/>
        </p:nvCxnSpPr>
        <p:spPr>
          <a:xfrm>
            <a:off x="4544858" y="4437113"/>
            <a:ext cx="0" cy="85762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419872" y="3186541"/>
            <a:ext cx="2249972" cy="125057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CHOOSING SOURCES OF FINANCE</a:t>
            </a:r>
            <a:endParaRPr lang="en-US" sz="2400" b="1" dirty="0">
              <a:latin typeface="Calibri" panose="020F0502020204030204" pitchFamily="34" charset="0"/>
            </a:endParaRPr>
          </a:p>
        </p:txBody>
      </p:sp>
      <p:sp>
        <p:nvSpPr>
          <p:cNvPr id="54" name="Rounded Rectangle 53"/>
          <p:cNvSpPr/>
          <p:nvPr/>
        </p:nvSpPr>
        <p:spPr>
          <a:xfrm>
            <a:off x="395536" y="3789158"/>
            <a:ext cx="2321979" cy="5759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Risk and Gearing</a:t>
            </a:r>
            <a:endParaRPr lang="en-US" sz="2400" dirty="0">
              <a:latin typeface="Calibri" panose="020F0502020204030204" pitchFamily="34" charset="0"/>
            </a:endParaRPr>
          </a:p>
        </p:txBody>
      </p:sp>
    </p:spTree>
    <p:extLst>
      <p:ext uri="{BB962C8B-B14F-4D97-AF65-F5344CB8AC3E}">
        <p14:creationId xmlns:p14="http://schemas.microsoft.com/office/powerpoint/2010/main" val="178026489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300" dirty="0" smtClean="0"/>
              <a:t>5.1.4 – Sources of Finance: How businesses make the choice</a:t>
            </a:r>
            <a:endParaRPr lang="en-GB" sz="2300" b="1" dirty="0" smtClean="0"/>
          </a:p>
        </p:txBody>
      </p:sp>
      <p:sp>
        <p:nvSpPr>
          <p:cNvPr id="8" name="Rectangle 7"/>
          <p:cNvSpPr/>
          <p:nvPr/>
        </p:nvSpPr>
        <p:spPr>
          <a:xfrm>
            <a:off x="323528" y="1124744"/>
            <a:ext cx="8545058" cy="5586145"/>
          </a:xfrm>
          <a:prstGeom prst="rect">
            <a:avLst/>
          </a:prstGeom>
        </p:spPr>
        <p:txBody>
          <a:bodyPr wrap="square">
            <a:spAutoFit/>
          </a:bodyPr>
          <a:lstStyle/>
          <a:p>
            <a:pPr>
              <a:spcAft>
                <a:spcPts val="0"/>
              </a:spcAft>
              <a:buClr>
                <a:srgbClr val="00B050"/>
              </a:buClr>
            </a:pPr>
            <a:r>
              <a:rPr lang="en-US" sz="2100" b="1" dirty="0" smtClean="0">
                <a:solidFill>
                  <a:srgbClr val="FF0000"/>
                </a:solidFill>
              </a:rPr>
              <a:t>Activity 21.9: </a:t>
            </a:r>
            <a:r>
              <a:rPr lang="en-US" sz="2100" b="1" dirty="0" err="1" smtClean="0">
                <a:solidFill>
                  <a:srgbClr val="FF0000"/>
                </a:solidFill>
              </a:rPr>
              <a:t>Jamilla’s</a:t>
            </a:r>
            <a:r>
              <a:rPr lang="en-US" sz="2100" b="1" dirty="0" smtClean="0">
                <a:solidFill>
                  <a:srgbClr val="FF0000"/>
                </a:solidFill>
              </a:rPr>
              <a:t> dilemma</a:t>
            </a:r>
          </a:p>
          <a:p>
            <a:pPr marL="339725" indent="-339725">
              <a:spcAft>
                <a:spcPts val="0"/>
              </a:spcAft>
              <a:buClr>
                <a:srgbClr val="00B050"/>
              </a:buClr>
              <a:buFont typeface="Wingdings 3" panose="05040102010807070707" pitchFamily="18" charset="2"/>
              <a:buChar char=""/>
            </a:pPr>
            <a:r>
              <a:rPr lang="en-US" sz="2100" dirty="0" err="1" smtClean="0">
                <a:solidFill>
                  <a:srgbClr val="FF0000"/>
                </a:solidFill>
              </a:rPr>
              <a:t>Jamilla</a:t>
            </a:r>
            <a:r>
              <a:rPr lang="en-US" sz="2100" dirty="0" smtClean="0">
                <a:solidFill>
                  <a:srgbClr val="FF0000"/>
                </a:solidFill>
              </a:rPr>
              <a:t> Kamal has $15,000 in savings. She wants to buy shares in public limited companies because she has heard she could earn dividends and make a capital gain if the shares rise in price. </a:t>
            </a:r>
            <a:r>
              <a:rPr lang="en-US" sz="2100" smtClean="0">
                <a:solidFill>
                  <a:srgbClr val="FF0000"/>
                </a:solidFill>
              </a:rPr>
              <a:t>She </a:t>
            </a:r>
            <a:r>
              <a:rPr lang="en-US" sz="2100" smtClean="0">
                <a:solidFill>
                  <a:srgbClr val="FF0000"/>
                </a:solidFill>
              </a:rPr>
              <a:t>has </a:t>
            </a:r>
            <a:r>
              <a:rPr lang="en-US" sz="2100" dirty="0" smtClean="0">
                <a:solidFill>
                  <a:srgbClr val="FF0000"/>
                </a:solidFill>
              </a:rPr>
              <a:t>received details of a PLC that is arranging a new issue of shares. The company wishes to expand. She makes a note of the following information.</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current share price is $5 but it has been as high as $7.</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average value of shares on the Stock Exchange has risen over the last year.</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gearing ratio of the company is 55%</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Interest rates are likely to rise in the next month or so.</a:t>
            </a:r>
          </a:p>
          <a:p>
            <a:pPr marL="515938" indent="-227013">
              <a:spcAft>
                <a:spcPts val="0"/>
              </a:spcAft>
              <a:buClr>
                <a:srgbClr val="00B050"/>
              </a:buClr>
              <a:buFont typeface="Arial" panose="020B0604020202020204" pitchFamily="34" charset="0"/>
              <a:buChar char="•"/>
            </a:pPr>
            <a:r>
              <a:rPr lang="en-US" sz="2100" dirty="0" smtClean="0">
                <a:solidFill>
                  <a:srgbClr val="FF0000"/>
                </a:solidFill>
              </a:rPr>
              <a:t>The company is offering high dividends to its existing shareholders.</a:t>
            </a:r>
          </a:p>
          <a:p>
            <a:pPr marL="342900" indent="-342900">
              <a:spcAft>
                <a:spcPts val="0"/>
              </a:spcAft>
              <a:buClr>
                <a:srgbClr val="00B050"/>
              </a:buClr>
              <a:buFont typeface="+mj-lt"/>
              <a:buAutoNum type="alphaLcParenR"/>
            </a:pPr>
            <a:r>
              <a:rPr lang="en-US" sz="2100" dirty="0" smtClean="0">
                <a:solidFill>
                  <a:srgbClr val="FF0000"/>
                </a:solidFill>
              </a:rPr>
              <a:t>Considering all of the risks and possible gains, advise </a:t>
            </a:r>
            <a:r>
              <a:rPr lang="en-US" sz="2100" dirty="0" err="1" smtClean="0">
                <a:solidFill>
                  <a:srgbClr val="FF0000"/>
                </a:solidFill>
              </a:rPr>
              <a:t>Jamilla</a:t>
            </a:r>
            <a:r>
              <a:rPr lang="en-US" sz="2100" dirty="0" smtClean="0">
                <a:solidFill>
                  <a:srgbClr val="FF0000"/>
                </a:solidFill>
              </a:rPr>
              <a:t> whether she should buy these shares or not.</a:t>
            </a:r>
          </a:p>
          <a:p>
            <a:pPr marL="342900" indent="-342900">
              <a:spcAft>
                <a:spcPts val="0"/>
              </a:spcAft>
              <a:buClr>
                <a:srgbClr val="00B050"/>
              </a:buClr>
              <a:buFont typeface="+mj-lt"/>
              <a:buAutoNum type="alphaLcParenR"/>
            </a:pPr>
            <a:r>
              <a:rPr lang="en-US" sz="2100" dirty="0" smtClean="0">
                <a:solidFill>
                  <a:srgbClr val="FF0000"/>
                </a:solidFill>
              </a:rPr>
              <a:t>What other information would you find helpful in advising </a:t>
            </a:r>
            <a:r>
              <a:rPr lang="en-US" sz="2100" dirty="0" err="1" smtClean="0">
                <a:solidFill>
                  <a:srgbClr val="FF0000"/>
                </a:solidFill>
              </a:rPr>
              <a:t>Jamilla</a:t>
            </a:r>
            <a:r>
              <a:rPr lang="en-US" sz="2100" dirty="0" smtClean="0">
                <a:solidFill>
                  <a:srgbClr val="FF0000"/>
                </a:solidFill>
              </a:rPr>
              <a:t>?</a:t>
            </a:r>
          </a:p>
        </p:txBody>
      </p:sp>
      <p:sp>
        <p:nvSpPr>
          <p:cNvPr id="10" name="TextBox 9">
            <a:hlinkClick r:id="rId3" action="ppaction://hlinkfile"/>
          </p:cNvPr>
          <p:cNvSpPr txBox="1"/>
          <p:nvPr/>
        </p:nvSpPr>
        <p:spPr>
          <a:xfrm>
            <a:off x="8388424" y="378904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943398283"/>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800" dirty="0" smtClean="0"/>
              <a:t>5.1.5 – Will Banks lend and Shareholders Invest?</a:t>
            </a:r>
            <a:endParaRPr lang="en-GB" sz="2800" b="1" dirty="0" smtClean="0"/>
          </a:p>
        </p:txBody>
      </p:sp>
      <p:sp>
        <p:nvSpPr>
          <p:cNvPr id="8" name="Rectangle 7"/>
          <p:cNvSpPr/>
          <p:nvPr/>
        </p:nvSpPr>
        <p:spPr>
          <a:xfrm>
            <a:off x="323849" y="1124744"/>
            <a:ext cx="6724926" cy="5198346"/>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580" dirty="0" smtClean="0"/>
              <a:t>A business can never be sure of being able to raise finance. Banks often refuse to lend to businesses – and shareholders may be reluctant to buy more shares.  Business owner, especially of a new start-up business, will increase the chances of obtaining loan finance if the following is available:</a:t>
            </a:r>
          </a:p>
          <a:p>
            <a:pPr marL="457200" indent="-168275">
              <a:spcAft>
                <a:spcPts val="0"/>
              </a:spcAft>
              <a:buClr>
                <a:srgbClr val="00B050"/>
              </a:buClr>
              <a:buFont typeface="Arial" panose="020B0604020202020204" pitchFamily="34" charset="0"/>
              <a:buChar char="•"/>
            </a:pPr>
            <a:r>
              <a:rPr lang="en-US" sz="1580" dirty="0" smtClean="0"/>
              <a:t>A cash flow forecast which shows why the finance is needed and how it will be used.</a:t>
            </a:r>
          </a:p>
          <a:p>
            <a:pPr marL="457200" indent="-168275">
              <a:spcAft>
                <a:spcPts val="0"/>
              </a:spcAft>
              <a:buClr>
                <a:srgbClr val="00B050"/>
              </a:buClr>
              <a:buFont typeface="Arial" panose="020B0604020202020204" pitchFamily="34" charset="0"/>
              <a:buChar char="•"/>
            </a:pPr>
            <a:r>
              <a:rPr lang="en-US" sz="1580" dirty="0" smtClean="0"/>
              <a:t>An income statement – for the last time period – and a forecast one for the next. These should show the chances of the business making a profit in the future.</a:t>
            </a:r>
          </a:p>
          <a:p>
            <a:pPr marL="457200" indent="-168275">
              <a:spcAft>
                <a:spcPts val="0"/>
              </a:spcAft>
              <a:buClr>
                <a:srgbClr val="00B050"/>
              </a:buClr>
              <a:buFont typeface="Arial" panose="020B0604020202020204" pitchFamily="34" charset="0"/>
              <a:buChar char="•"/>
            </a:pPr>
            <a:r>
              <a:rPr lang="en-US" sz="1580" dirty="0"/>
              <a:t>D</a:t>
            </a:r>
            <a:r>
              <a:rPr lang="en-US" sz="1580" dirty="0" smtClean="0"/>
              <a:t>etails of existing loans and sources of finance being used.</a:t>
            </a:r>
          </a:p>
          <a:p>
            <a:pPr marL="457200" indent="-168275">
              <a:spcAft>
                <a:spcPts val="0"/>
              </a:spcAft>
              <a:buClr>
                <a:srgbClr val="00B050"/>
              </a:buClr>
              <a:buFont typeface="Arial" panose="020B0604020202020204" pitchFamily="34" charset="0"/>
              <a:buChar char="•"/>
            </a:pPr>
            <a:r>
              <a:rPr lang="en-US" sz="1580" dirty="0" smtClean="0"/>
              <a:t>Evidence that ‘security’ is available to reduce the bank’s risk if it lends.</a:t>
            </a:r>
          </a:p>
          <a:p>
            <a:pPr marL="457200" indent="-168275">
              <a:spcAft>
                <a:spcPts val="0"/>
              </a:spcAft>
              <a:buClr>
                <a:srgbClr val="00B050"/>
              </a:buClr>
              <a:buFont typeface="Arial" panose="020B0604020202020204" pitchFamily="34" charset="0"/>
              <a:buChar char="•"/>
            </a:pPr>
            <a:r>
              <a:rPr lang="en-US" sz="1580" dirty="0" smtClean="0"/>
              <a:t>A business plan to explain clearly what the business hopes to achieve in the future and why the finance is important to these plans.</a:t>
            </a:r>
          </a:p>
          <a:p>
            <a:pPr marL="285750" indent="-285750">
              <a:spcAft>
                <a:spcPts val="0"/>
              </a:spcAft>
              <a:buClr>
                <a:srgbClr val="00B050"/>
              </a:buClr>
              <a:buFont typeface="Wingdings 3" panose="05040102010807070707" pitchFamily="18" charset="2"/>
              <a:buChar char=""/>
            </a:pPr>
            <a:r>
              <a:rPr lang="en-US" sz="1580" dirty="0" smtClean="0"/>
              <a:t>Shareholders are most likely to buy additional shares when:</a:t>
            </a:r>
          </a:p>
          <a:p>
            <a:pPr marL="457200" indent="-168275">
              <a:spcAft>
                <a:spcPts val="0"/>
              </a:spcAft>
              <a:buClr>
                <a:srgbClr val="00B050"/>
              </a:buClr>
              <a:buFont typeface="Arial" panose="020B0604020202020204" pitchFamily="34" charset="0"/>
              <a:buChar char="•"/>
            </a:pPr>
            <a:r>
              <a:rPr lang="en-US" sz="1580" dirty="0" smtClean="0"/>
              <a:t>The company share price has been increasing</a:t>
            </a:r>
          </a:p>
          <a:p>
            <a:pPr marL="457200" indent="-168275">
              <a:spcAft>
                <a:spcPts val="0"/>
              </a:spcAft>
              <a:buClr>
                <a:srgbClr val="00B050"/>
              </a:buClr>
              <a:buFont typeface="Arial" panose="020B0604020202020204" pitchFamily="34" charset="0"/>
              <a:buChar char="•"/>
            </a:pPr>
            <a:r>
              <a:rPr lang="en-US" sz="1580" dirty="0" smtClean="0"/>
              <a:t>Dividends are high – or profits are rising so dividends might increase in the future</a:t>
            </a:r>
          </a:p>
          <a:p>
            <a:pPr marL="457200" indent="-168275">
              <a:spcAft>
                <a:spcPts val="0"/>
              </a:spcAft>
              <a:buClr>
                <a:srgbClr val="00B050"/>
              </a:buClr>
              <a:buFont typeface="Arial" panose="020B0604020202020204" pitchFamily="34" charset="0"/>
              <a:buChar char="•"/>
            </a:pPr>
            <a:r>
              <a:rPr lang="en-US" sz="1580" dirty="0" smtClean="0"/>
              <a:t>Other companies do not seem such a good investment</a:t>
            </a:r>
          </a:p>
          <a:p>
            <a:pPr marL="457200" indent="-168275">
              <a:spcAft>
                <a:spcPts val="0"/>
              </a:spcAft>
              <a:buClr>
                <a:srgbClr val="00B050"/>
              </a:buClr>
              <a:buFont typeface="Arial" panose="020B0604020202020204" pitchFamily="34" charset="0"/>
              <a:buChar char="•"/>
            </a:pPr>
            <a:r>
              <a:rPr lang="en-US" sz="1580" dirty="0" smtClean="0"/>
              <a:t>The company has a good reputation and has plans for future growth.</a:t>
            </a:r>
          </a:p>
        </p:txBody>
      </p:sp>
      <p:graphicFrame>
        <p:nvGraphicFramePr>
          <p:cNvPr id="10" name="Table 9"/>
          <p:cNvGraphicFramePr>
            <a:graphicFrameLocks noGrp="1"/>
          </p:cNvGraphicFramePr>
          <p:nvPr>
            <p:extLst>
              <p:ext uri="{D42A27DB-BD31-4B8C-83A1-F6EECF244321}">
                <p14:modId xmlns:p14="http://schemas.microsoft.com/office/powerpoint/2010/main" val="4189830622"/>
              </p:ext>
            </p:extLst>
          </p:nvPr>
        </p:nvGraphicFramePr>
        <p:xfrm>
          <a:off x="7124378" y="1124744"/>
          <a:ext cx="1696094" cy="5479582"/>
        </p:xfrm>
        <a:graphic>
          <a:graphicData uri="http://schemas.openxmlformats.org/drawingml/2006/table">
            <a:tbl>
              <a:tblPr firstRow="1" firstCol="1" lastRow="1" lastCol="1" bandRow="1" bandCol="1">
                <a:tableStyleId>{2D5ABB26-0587-4C30-8999-92F81FD0307C}</a:tableStyleId>
              </a:tblPr>
              <a:tblGrid>
                <a:gridCol w="1696094"/>
              </a:tblGrid>
              <a:tr h="372658">
                <a:tc>
                  <a:txBody>
                    <a:bodyPr/>
                    <a:lstStyle/>
                    <a:p>
                      <a:pPr>
                        <a:spcAft>
                          <a:spcPts val="0"/>
                        </a:spcAft>
                      </a:pPr>
                      <a:endParaRPr lang="en-GB" sz="13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370" baseline="0" dirty="0" smtClean="0">
                          <a:solidFill>
                            <a:srgbClr val="FF0000"/>
                          </a:solidFill>
                          <a:effectLst/>
                          <a:latin typeface="Arial" pitchFamily="34" charset="0"/>
                          <a:ea typeface="Times New Roman"/>
                          <a:cs typeface="Arial" pitchFamily="34" charset="0"/>
                        </a:rPr>
                        <a:t>What a company wants is to reduce long term costs</a:t>
                      </a: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Each form has a purpose, large companies usually have the money spare</a:t>
                      </a:r>
                      <a:endParaRPr lang="en-GB" sz="13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Some borrowed money can be claimed back on tax</a:t>
                      </a:r>
                      <a:endParaRPr lang="en-GB" sz="13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70" baseline="0" dirty="0" smtClean="0">
                          <a:solidFill>
                            <a:schemeClr val="tx1"/>
                          </a:solidFill>
                          <a:effectLst/>
                          <a:latin typeface="Arial" pitchFamily="34" charset="0"/>
                          <a:ea typeface="Times New Roman"/>
                          <a:cs typeface="Arial" pitchFamily="34" charset="0"/>
                        </a:rPr>
                        <a:t>As long as the company pays the money back without selling any of itself then it should be OK</a:t>
                      </a:r>
                    </a:p>
                    <a:p>
                      <a:pPr marL="177800" indent="-177800" algn="l">
                        <a:spcAft>
                          <a:spcPts val="600"/>
                        </a:spcAft>
                        <a:buFontTx/>
                        <a:buBlip>
                          <a:blip r:embed="rId3"/>
                        </a:buBlip>
                      </a:pPr>
                      <a:r>
                        <a:rPr lang="en-US" sz="1370" baseline="0" dirty="0" smtClean="0">
                          <a:solidFill>
                            <a:srgbClr val="FF0000"/>
                          </a:solidFill>
                          <a:effectLst/>
                          <a:latin typeface="Arial" pitchFamily="34" charset="0"/>
                          <a:ea typeface="Times New Roman"/>
                          <a:cs typeface="Arial" pitchFamily="34" charset="0"/>
                        </a:rPr>
                        <a:t>Companies do not always stick to one form of finance</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284817"/>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269</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3400" dirty="0" smtClean="0"/>
              <a:t>5.1.5 – </a:t>
            </a:r>
            <a:r>
              <a:rPr lang="en-GB" sz="3400" dirty="0"/>
              <a:t>Short Term and Long term Finance</a:t>
            </a:r>
            <a:endParaRPr lang="en-GB" sz="3400" b="1" dirty="0" smtClean="0"/>
          </a:p>
        </p:txBody>
      </p:sp>
      <p:grpSp>
        <p:nvGrpSpPr>
          <p:cNvPr id="10" name="Group 9"/>
          <p:cNvGrpSpPr/>
          <p:nvPr/>
        </p:nvGrpSpPr>
        <p:grpSpPr>
          <a:xfrm>
            <a:off x="5648597" y="2721693"/>
            <a:ext cx="2811835" cy="1179420"/>
            <a:chOff x="3004052" y="1973760"/>
            <a:chExt cx="3822634" cy="1605706"/>
          </a:xfrm>
        </p:grpSpPr>
        <p:sp>
          <p:nvSpPr>
            <p:cNvPr id="11" name="Rounded Rectangle 10"/>
            <p:cNvSpPr/>
            <p:nvPr/>
          </p:nvSpPr>
          <p:spPr>
            <a:xfrm>
              <a:off x="4545403" y="2642609"/>
              <a:ext cx="2281283" cy="93685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What is the gearing ratio?</a:t>
              </a:r>
              <a:endParaRPr lang="en-US" sz="2000" dirty="0">
                <a:latin typeface="Calibri" panose="020F0502020204030204" pitchFamily="34" charset="0"/>
              </a:endParaRPr>
            </a:p>
          </p:txBody>
        </p:sp>
        <p:cxnSp>
          <p:nvCxnSpPr>
            <p:cNvPr id="12" name="Straight Arrow Connector 11"/>
            <p:cNvCxnSpPr>
              <a:stCxn id="9" idx="3"/>
              <a:endCxn id="11" idx="0"/>
            </p:cNvCxnSpPr>
            <p:nvPr/>
          </p:nvCxnSpPr>
          <p:spPr>
            <a:xfrm>
              <a:off x="3004052" y="1973760"/>
              <a:ext cx="2681993" cy="66884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648598" y="1596859"/>
            <a:ext cx="3099866" cy="1124835"/>
            <a:chOff x="5055219" y="1808592"/>
            <a:chExt cx="4121565" cy="2814546"/>
          </a:xfrm>
        </p:grpSpPr>
        <p:sp>
          <p:nvSpPr>
            <p:cNvPr id="14" name="Rounded Rectangle 13"/>
            <p:cNvSpPr/>
            <p:nvPr/>
          </p:nvSpPr>
          <p:spPr>
            <a:xfrm>
              <a:off x="5921576" y="1808592"/>
              <a:ext cx="3255208" cy="194998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financial income statement available?</a:t>
              </a:r>
              <a:endParaRPr lang="en-US" sz="2000" dirty="0">
                <a:latin typeface="Calibri" panose="020F0502020204030204" pitchFamily="34" charset="0"/>
              </a:endParaRPr>
            </a:p>
          </p:txBody>
        </p:sp>
        <p:cxnSp>
          <p:nvCxnSpPr>
            <p:cNvPr id="15" name="Straight Arrow Connector 14"/>
            <p:cNvCxnSpPr>
              <a:stCxn id="9" idx="3"/>
              <a:endCxn id="14" idx="2"/>
            </p:cNvCxnSpPr>
            <p:nvPr/>
          </p:nvCxnSpPr>
          <p:spPr>
            <a:xfrm flipV="1">
              <a:off x="5055219" y="3758578"/>
              <a:ext cx="2493962" cy="8645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638218" y="1640195"/>
            <a:ext cx="2760407" cy="1081499"/>
            <a:chOff x="-2056028" y="5230348"/>
            <a:chExt cx="3951170" cy="1548035"/>
          </a:xfrm>
        </p:grpSpPr>
        <p:sp>
          <p:nvSpPr>
            <p:cNvPr id="17" name="Rounded Rectangle 16"/>
            <p:cNvSpPr/>
            <p:nvPr/>
          </p:nvSpPr>
          <p:spPr>
            <a:xfrm>
              <a:off x="-2056028" y="5230348"/>
              <a:ext cx="3126608" cy="98883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cash flow forecast available?</a:t>
              </a:r>
              <a:endParaRPr lang="en-US" sz="1600" dirty="0">
                <a:latin typeface="Calibri" panose="020F0502020204030204" pitchFamily="34" charset="0"/>
              </a:endParaRPr>
            </a:p>
          </p:txBody>
        </p:sp>
        <p:cxnSp>
          <p:nvCxnSpPr>
            <p:cNvPr id="18" name="Straight Arrow Connector 17"/>
            <p:cNvCxnSpPr>
              <a:stCxn id="9" idx="1"/>
              <a:endCxn id="17" idx="2"/>
            </p:cNvCxnSpPr>
            <p:nvPr/>
          </p:nvCxnSpPr>
          <p:spPr>
            <a:xfrm flipH="1" flipV="1">
              <a:off x="-492723" y="6219186"/>
              <a:ext cx="2387865" cy="5591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9" idx="1"/>
            <a:endCxn id="54" idx="0"/>
          </p:cNvCxnSpPr>
          <p:nvPr/>
        </p:nvCxnSpPr>
        <p:spPr>
          <a:xfrm flipH="1">
            <a:off x="1393025" y="2721694"/>
            <a:ext cx="2005600" cy="4928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3"/>
            <a:ext cx="8515169" cy="400110"/>
          </a:xfrm>
          <a:prstGeom prst="rect">
            <a:avLst/>
          </a:prstGeom>
          <a:noFill/>
        </p:spPr>
        <p:txBody>
          <a:bodyPr wrap="square" rtlCol="0">
            <a:spAutoFit/>
          </a:bodyPr>
          <a:lstStyle/>
          <a:p>
            <a:r>
              <a:rPr lang="en-US" sz="2000" b="1" dirty="0" smtClean="0"/>
              <a:t>Revision Summary – Finance from banks and shareholders</a:t>
            </a:r>
            <a:endParaRPr lang="en-GB" sz="2000" b="1" dirty="0"/>
          </a:p>
        </p:txBody>
      </p:sp>
      <p:sp>
        <p:nvSpPr>
          <p:cNvPr id="38" name="Rounded Rectangle 37"/>
          <p:cNvSpPr/>
          <p:nvPr/>
        </p:nvSpPr>
        <p:spPr>
          <a:xfrm>
            <a:off x="3203848" y="3369074"/>
            <a:ext cx="2654480" cy="53668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Will the loan be secured?</a:t>
            </a:r>
            <a:endParaRPr lang="en-US" sz="2000" dirty="0">
              <a:latin typeface="Calibri" panose="020F0502020204030204" pitchFamily="34" charset="0"/>
            </a:endParaRPr>
          </a:p>
        </p:txBody>
      </p:sp>
      <p:cxnSp>
        <p:nvCxnSpPr>
          <p:cNvPr id="43" name="Straight Arrow Connector 42"/>
          <p:cNvCxnSpPr>
            <a:stCxn id="65" idx="2"/>
            <a:endCxn id="38" idx="0"/>
          </p:cNvCxnSpPr>
          <p:nvPr/>
        </p:nvCxnSpPr>
        <p:spPr>
          <a:xfrm flipH="1">
            <a:off x="4531088" y="2191398"/>
            <a:ext cx="10690" cy="117767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398625" y="2518444"/>
            <a:ext cx="2249972" cy="406500"/>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WILL BANKS LEND?</a:t>
            </a:r>
            <a:endParaRPr lang="en-US" sz="2000" b="1" dirty="0">
              <a:latin typeface="Calibri" panose="020F0502020204030204" pitchFamily="34" charset="0"/>
            </a:endParaRPr>
          </a:p>
        </p:txBody>
      </p:sp>
      <p:sp>
        <p:nvSpPr>
          <p:cNvPr id="54" name="Rounded Rectangle 53"/>
          <p:cNvSpPr/>
          <p:nvPr/>
        </p:nvSpPr>
        <p:spPr>
          <a:xfrm>
            <a:off x="467544" y="3214556"/>
            <a:ext cx="1850961" cy="71850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Why is the loan needed?</a:t>
            </a:r>
            <a:endParaRPr lang="en-US" sz="2000" dirty="0">
              <a:latin typeface="Calibri" panose="020F0502020204030204" pitchFamily="34" charset="0"/>
            </a:endParaRPr>
          </a:p>
        </p:txBody>
      </p:sp>
      <p:sp>
        <p:nvSpPr>
          <p:cNvPr id="65" name="Rounded Rectangle 64"/>
          <p:cNvSpPr/>
          <p:nvPr/>
        </p:nvSpPr>
        <p:spPr>
          <a:xfrm>
            <a:off x="3635896" y="1550751"/>
            <a:ext cx="1811764" cy="6406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Is a business plan available?</a:t>
            </a:r>
            <a:endParaRPr lang="en-US" sz="2000" dirty="0">
              <a:latin typeface="Calibri" panose="020F0502020204030204" pitchFamily="34" charset="0"/>
            </a:endParaRPr>
          </a:p>
        </p:txBody>
      </p:sp>
      <p:grpSp>
        <p:nvGrpSpPr>
          <p:cNvPr id="73" name="Group 72"/>
          <p:cNvGrpSpPr/>
          <p:nvPr/>
        </p:nvGrpSpPr>
        <p:grpSpPr>
          <a:xfrm>
            <a:off x="5843374" y="5602804"/>
            <a:ext cx="2833081" cy="893658"/>
            <a:chOff x="3268854" y="2170912"/>
            <a:chExt cx="3851521" cy="1216662"/>
          </a:xfrm>
          <a:solidFill>
            <a:schemeClr val="accent1">
              <a:lumMod val="75000"/>
            </a:schemeClr>
          </a:solidFill>
        </p:grpSpPr>
        <p:sp>
          <p:nvSpPr>
            <p:cNvPr id="74" name="Rounded Rectangle 73"/>
            <p:cNvSpPr/>
            <p:nvPr/>
          </p:nvSpPr>
          <p:spPr>
            <a:xfrm>
              <a:off x="3297744" y="2838688"/>
              <a:ext cx="3822631" cy="548886"/>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What is the gearing ratio?</a:t>
              </a:r>
              <a:endParaRPr lang="en-US" sz="2000" dirty="0">
                <a:latin typeface="Calibri" panose="020F0502020204030204" pitchFamily="34" charset="0"/>
              </a:endParaRPr>
            </a:p>
          </p:txBody>
        </p:sp>
        <p:cxnSp>
          <p:nvCxnSpPr>
            <p:cNvPr id="75" name="Straight Arrow Connector 74"/>
            <p:cNvCxnSpPr>
              <a:stCxn id="85" idx="3"/>
              <a:endCxn id="74" idx="0"/>
            </p:cNvCxnSpPr>
            <p:nvPr/>
          </p:nvCxnSpPr>
          <p:spPr>
            <a:xfrm>
              <a:off x="3268854" y="2170912"/>
              <a:ext cx="1940206" cy="667776"/>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4659760" y="4333164"/>
            <a:ext cx="4016696" cy="1269640"/>
            <a:chOff x="3740461" y="1808595"/>
            <a:chExt cx="5340575" cy="3176875"/>
          </a:xfrm>
          <a:solidFill>
            <a:schemeClr val="accent1">
              <a:lumMod val="75000"/>
            </a:schemeClr>
          </a:solidFill>
        </p:grpSpPr>
        <p:sp>
          <p:nvSpPr>
            <p:cNvPr id="77" name="Rounded Rectangle 76"/>
            <p:cNvSpPr/>
            <p:nvPr/>
          </p:nvSpPr>
          <p:spPr>
            <a:xfrm>
              <a:off x="3740461" y="1808595"/>
              <a:ext cx="5340575" cy="186569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How do company dividends compare with those from other companies?</a:t>
              </a:r>
              <a:endParaRPr lang="en-US" sz="2000" dirty="0">
                <a:latin typeface="Calibri" panose="020F0502020204030204" pitchFamily="34" charset="0"/>
              </a:endParaRPr>
            </a:p>
          </p:txBody>
        </p:sp>
        <p:cxnSp>
          <p:nvCxnSpPr>
            <p:cNvPr id="78" name="Straight Arrow Connector 77"/>
            <p:cNvCxnSpPr>
              <a:stCxn id="85" idx="3"/>
              <a:endCxn id="77" idx="2"/>
            </p:cNvCxnSpPr>
            <p:nvPr/>
          </p:nvCxnSpPr>
          <p:spPr>
            <a:xfrm flipV="1">
              <a:off x="5314187" y="3674285"/>
              <a:ext cx="1096561" cy="1311185"/>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9" name="Group 78"/>
          <p:cNvGrpSpPr/>
          <p:nvPr/>
        </p:nvGrpSpPr>
        <p:grpSpPr>
          <a:xfrm>
            <a:off x="467544" y="4376499"/>
            <a:ext cx="2736304" cy="1226305"/>
            <a:chOff x="-2300326" y="5230348"/>
            <a:chExt cx="3916670" cy="1755307"/>
          </a:xfrm>
          <a:solidFill>
            <a:schemeClr val="accent1">
              <a:lumMod val="75000"/>
            </a:schemeClr>
          </a:solidFill>
        </p:grpSpPr>
        <p:sp>
          <p:nvSpPr>
            <p:cNvPr id="80" name="Rounded Rectangle 79"/>
            <p:cNvSpPr/>
            <p:nvPr/>
          </p:nvSpPr>
          <p:spPr>
            <a:xfrm>
              <a:off x="-2300326" y="5230348"/>
              <a:ext cx="3916670" cy="101189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Are the future prospects for the company good?</a:t>
              </a:r>
              <a:endParaRPr lang="en-US" sz="1600" dirty="0">
                <a:latin typeface="Calibri" panose="020F0502020204030204" pitchFamily="34" charset="0"/>
              </a:endParaRPr>
            </a:p>
          </p:txBody>
        </p:sp>
        <p:cxnSp>
          <p:nvCxnSpPr>
            <p:cNvPr id="81" name="Straight Arrow Connector 80"/>
            <p:cNvCxnSpPr>
              <a:stCxn id="85" idx="1"/>
              <a:endCxn id="80" idx="2"/>
            </p:cNvCxnSpPr>
            <p:nvPr/>
          </p:nvCxnSpPr>
          <p:spPr>
            <a:xfrm flipH="1" flipV="1">
              <a:off x="-341991" y="6242238"/>
              <a:ext cx="1958335" cy="743417"/>
            </a:xfrm>
            <a:prstGeom prst="straightConnector1">
              <a:avLst/>
            </a:prstGeom>
            <a:grp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p:cNvCxnSpPr>
            <a:stCxn id="85" idx="1"/>
            <a:endCxn id="86" idx="0"/>
          </p:cNvCxnSpPr>
          <p:nvPr/>
        </p:nvCxnSpPr>
        <p:spPr>
          <a:xfrm flipH="1">
            <a:off x="1606343" y="5602804"/>
            <a:ext cx="1597505" cy="3480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5" name="Rounded Rectangle 84"/>
          <p:cNvSpPr/>
          <p:nvPr/>
        </p:nvSpPr>
        <p:spPr>
          <a:xfrm>
            <a:off x="3203848" y="5254748"/>
            <a:ext cx="2639526" cy="69611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WILL SHAREHOLDERS INVEST?</a:t>
            </a:r>
            <a:endParaRPr lang="en-US" sz="2000" b="1" dirty="0">
              <a:latin typeface="Calibri" panose="020F0502020204030204" pitchFamily="34" charset="0"/>
            </a:endParaRPr>
          </a:p>
        </p:txBody>
      </p:sp>
      <p:sp>
        <p:nvSpPr>
          <p:cNvPr id="86" name="Rounded Rectangle 85"/>
          <p:cNvSpPr/>
          <p:nvPr/>
        </p:nvSpPr>
        <p:spPr>
          <a:xfrm>
            <a:off x="467544" y="5950860"/>
            <a:ext cx="2277598" cy="574484"/>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Has the company’s share price varied?</a:t>
            </a:r>
            <a:endParaRPr lang="en-US" sz="2000" dirty="0">
              <a:latin typeface="Calibri" panose="020F0502020204030204" pitchFamily="34" charset="0"/>
            </a:endParaRPr>
          </a:p>
        </p:txBody>
      </p:sp>
      <p:cxnSp>
        <p:nvCxnSpPr>
          <p:cNvPr id="101" name="Straight Connector 100"/>
          <p:cNvCxnSpPr/>
          <p:nvPr/>
        </p:nvCxnSpPr>
        <p:spPr>
          <a:xfrm>
            <a:off x="467544" y="4077072"/>
            <a:ext cx="8352928" cy="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23801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500"/>
                                        <p:tgtEl>
                                          <p:spTgt spid="7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000" dirty="0" smtClean="0"/>
              <a:t>5.1.5 – Sources of Finance: International Business In Focus</a:t>
            </a:r>
            <a:endParaRPr lang="en-GB" sz="2000" b="1" dirty="0" smtClean="0"/>
          </a:p>
        </p:txBody>
      </p:sp>
      <p:sp>
        <p:nvSpPr>
          <p:cNvPr id="8" name="Rectangle 7"/>
          <p:cNvSpPr/>
          <p:nvPr/>
        </p:nvSpPr>
        <p:spPr>
          <a:xfrm>
            <a:off x="323528" y="1165335"/>
            <a:ext cx="8545058" cy="5586145"/>
          </a:xfrm>
          <a:prstGeom prst="rect">
            <a:avLst/>
          </a:prstGeom>
        </p:spPr>
        <p:txBody>
          <a:bodyPr wrap="square">
            <a:spAutoFit/>
          </a:bodyPr>
          <a:lstStyle/>
          <a:p>
            <a:pPr>
              <a:spcAft>
                <a:spcPts val="0"/>
              </a:spcAft>
              <a:buClr>
                <a:srgbClr val="00B050"/>
              </a:buClr>
            </a:pPr>
            <a:r>
              <a:rPr lang="en-US" sz="1700" b="1" dirty="0" smtClean="0">
                <a:solidFill>
                  <a:srgbClr val="0070C0"/>
                </a:solidFill>
              </a:rPr>
              <a:t>Godrej Properties</a:t>
            </a:r>
          </a:p>
          <a:p>
            <a:pPr marL="285750" indent="-285750">
              <a:spcAft>
                <a:spcPts val="0"/>
              </a:spcAft>
              <a:buClr>
                <a:srgbClr val="00B050"/>
              </a:buClr>
              <a:buFont typeface="Wingdings 3" panose="05040102010807070707" pitchFamily="18" charset="2"/>
              <a:buChar char=""/>
            </a:pPr>
            <a:r>
              <a:rPr lang="en-US" sz="1700" dirty="0" smtClean="0">
                <a:solidFill>
                  <a:srgbClr val="0070C0"/>
                </a:solidFill>
              </a:rPr>
              <a:t>Indian property development company Godrej Properties successfully raised over US$90 million from the sale of new shares. The founders of this Mumbai based company owned nearly 84% of the company before the share sale – but only 73% once the shares had been sold. The Indian stock market has seen rising share prices this year and this helped to encourage investors to buy these new shares in Godrej Properties.</a:t>
            </a:r>
          </a:p>
          <a:p>
            <a:pPr marL="285750" indent="-285750">
              <a:spcAft>
                <a:spcPts val="0"/>
              </a:spcAft>
              <a:buClr>
                <a:srgbClr val="00B050"/>
              </a:buClr>
              <a:buFont typeface="Wingdings 3" panose="05040102010807070707" pitchFamily="18" charset="2"/>
              <a:buChar char=""/>
            </a:pPr>
            <a:r>
              <a:rPr lang="en-US" sz="1700" dirty="0" smtClean="0">
                <a:solidFill>
                  <a:srgbClr val="0070C0"/>
                </a:solidFill>
              </a:rPr>
              <a:t>The company is expected to use the finance raised to reduce its bank loan and to buy more land for the long-term development of further properties.</a:t>
            </a:r>
          </a:p>
          <a:p>
            <a:pPr>
              <a:spcAft>
                <a:spcPts val="0"/>
              </a:spcAft>
              <a:buClr>
                <a:srgbClr val="00B050"/>
              </a:buClr>
            </a:pPr>
            <a:r>
              <a:rPr lang="en-US" sz="1700" b="1" dirty="0" smtClean="0">
                <a:solidFill>
                  <a:srgbClr val="0070C0"/>
                </a:solidFill>
              </a:rPr>
              <a:t>Discussion points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Explain whether Godrej Properties raised internal finance or external finance from the sale of shares.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Why do you think shareholders were so keen to buy these new shares.</a:t>
            </a:r>
          </a:p>
          <a:p>
            <a:pPr marL="574675" indent="-285750">
              <a:spcAft>
                <a:spcPts val="0"/>
              </a:spcAft>
              <a:buClr>
                <a:srgbClr val="00B050"/>
              </a:buClr>
              <a:buFont typeface="Arial" panose="020B0604020202020204" pitchFamily="34" charset="0"/>
              <a:buChar char="•"/>
            </a:pPr>
            <a:r>
              <a:rPr lang="en-US" sz="1700" dirty="0" smtClean="0">
                <a:solidFill>
                  <a:srgbClr val="0070C0"/>
                </a:solidFill>
              </a:rPr>
              <a:t>Explain why the company wanted to reduce its bank loans.</a:t>
            </a: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smtClean="0">
              <a:solidFill>
                <a:srgbClr val="0070C0"/>
              </a:solidFill>
            </a:endParaRPr>
          </a:p>
          <a:p>
            <a:pPr marL="574675" indent="-285750">
              <a:spcAft>
                <a:spcPts val="0"/>
              </a:spcAft>
              <a:buClr>
                <a:srgbClr val="00B050"/>
              </a:buClr>
              <a:buFont typeface="Arial" panose="020B0604020202020204" pitchFamily="34" charset="0"/>
              <a:buChar char="•"/>
            </a:pPr>
            <a:endParaRPr lang="en-US" sz="1700" dirty="0">
              <a:solidFill>
                <a:srgbClr val="0070C0"/>
              </a:solidFill>
            </a:endParaRPr>
          </a:p>
          <a:p>
            <a:pPr marL="288925">
              <a:spcAft>
                <a:spcPts val="0"/>
              </a:spcAft>
              <a:buClr>
                <a:srgbClr val="00B050"/>
              </a:buClr>
            </a:pPr>
            <a:r>
              <a:rPr lang="en-US" sz="1700" dirty="0" smtClean="0">
                <a:solidFill>
                  <a:srgbClr val="0070C0"/>
                </a:solidFill>
              </a:rPr>
              <a:t>Long-term finance is needed to pay for these building projects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5387" t="30546" r="12054" b="16518"/>
          <a:stretch/>
        </p:blipFill>
        <p:spPr>
          <a:xfrm>
            <a:off x="2411760" y="4957702"/>
            <a:ext cx="3468639" cy="1334092"/>
          </a:xfrm>
          <a:prstGeom prst="rect">
            <a:avLst/>
          </a:prstGeom>
          <a:effectLst>
            <a:outerShdw blurRad="165100" dist="38100" dir="2700000" sx="104000" sy="104000" algn="tl"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6249" y="4957702"/>
            <a:ext cx="2692215" cy="1380403"/>
          </a:xfrm>
          <a:prstGeom prst="rect">
            <a:avLst/>
          </a:prstGeom>
          <a:effectLst>
            <a:outerShdw blurRad="165100" dist="38100" dir="2700000" sx="104000" sy="104000" algn="tl" rotWithShape="0">
              <a:prstClr val="black">
                <a:alpha val="40000"/>
              </a:prstClr>
            </a:outerShdw>
          </a:effectLst>
        </p:spPr>
      </p:pic>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r="35204"/>
          <a:stretch/>
        </p:blipFill>
        <p:spPr>
          <a:xfrm>
            <a:off x="426594" y="4957702"/>
            <a:ext cx="1841150" cy="1334092"/>
          </a:xfrm>
          <a:prstGeom prst="rect">
            <a:avLst/>
          </a:prstGeom>
          <a:effectLst>
            <a:outerShdw blurRad="165100" dist="38100" dir="2700000" sx="104000" sy="104000" algn="tl" rotWithShape="0">
              <a:prstClr val="black">
                <a:alpha val="40000"/>
              </a:prstClr>
            </a:outerShdw>
          </a:effectLst>
        </p:spPr>
      </p:pic>
    </p:spTree>
    <p:extLst>
      <p:ext uri="{BB962C8B-B14F-4D97-AF65-F5344CB8AC3E}">
        <p14:creationId xmlns:p14="http://schemas.microsoft.com/office/powerpoint/2010/main" val="902031298"/>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400" dirty="0" smtClean="0"/>
              <a:t>5.1 – Sources </a:t>
            </a:r>
            <a:r>
              <a:rPr lang="en-GB" sz="2400" dirty="0" err="1" smtClean="0"/>
              <a:t>oFf</a:t>
            </a:r>
            <a:r>
              <a:rPr lang="en-GB" sz="2400" dirty="0" smtClean="0"/>
              <a:t> </a:t>
            </a:r>
            <a:r>
              <a:rPr lang="en-GB" sz="2400" dirty="0" err="1" smtClean="0"/>
              <a:t>ainnce</a:t>
            </a:r>
            <a:r>
              <a:rPr lang="en-GB" sz="2400" dirty="0" smtClean="0"/>
              <a:t>: Exam-Styles Questions – Paper 1</a:t>
            </a:r>
            <a:endParaRPr lang="en-GB" sz="2400" b="1" dirty="0" smtClean="0"/>
          </a:p>
        </p:txBody>
      </p:sp>
      <p:sp>
        <p:nvSpPr>
          <p:cNvPr id="8" name="Rectangle 7"/>
          <p:cNvSpPr/>
          <p:nvPr/>
        </p:nvSpPr>
        <p:spPr>
          <a:xfrm>
            <a:off x="227627" y="1165335"/>
            <a:ext cx="8640959" cy="5193729"/>
          </a:xfrm>
          <a:prstGeom prst="rect">
            <a:avLst/>
          </a:prstGeom>
        </p:spPr>
        <p:txBody>
          <a:bodyPr wrap="square">
            <a:spAutoFit/>
          </a:bodyPr>
          <a:lstStyle/>
          <a:p>
            <a:pPr marL="339725" indent="-339725">
              <a:spcAft>
                <a:spcPts val="0"/>
              </a:spcAft>
              <a:buClr>
                <a:srgbClr val="00B050"/>
              </a:buClr>
              <a:buFont typeface="+mj-lt"/>
              <a:buAutoNum type="arabicPeriod"/>
              <a:tabLst>
                <a:tab pos="8405813" algn="r"/>
              </a:tabLst>
            </a:pPr>
            <a:r>
              <a:rPr lang="en-US" sz="1960" dirty="0" smtClean="0">
                <a:solidFill>
                  <a:srgbClr val="FF0000"/>
                </a:solidFill>
              </a:rPr>
              <a:t>Mohanned lost his job with the sugar factory closed. He wanted to start his own business making and repairing clothes. All the main banks refused Mohanned’s request for a $100 loan even though he had a business plan. Finally, a development bank specializing in micro-finance agreed to lend him the capital he needed. That was 3 years ago – he now employs 3 other people and is planning further expansion of his business.</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What is meant by ‘micro-finance’?	[2]</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Identify </a:t>
            </a:r>
            <a:r>
              <a:rPr lang="en-US" sz="1960" b="1" dirty="0" smtClean="0">
                <a:solidFill>
                  <a:srgbClr val="FF0000"/>
                </a:solidFill>
              </a:rPr>
              <a:t>two</a:t>
            </a:r>
            <a:r>
              <a:rPr lang="en-US" sz="1960" dirty="0" smtClean="0">
                <a:solidFill>
                  <a:srgbClr val="FF0000"/>
                </a:solidFill>
              </a:rPr>
              <a:t> reasons why Mohanned needed $100 to start his business.	[2]</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Identify and explain </a:t>
            </a:r>
            <a:r>
              <a:rPr lang="en-US" sz="1960" b="1" dirty="0" smtClean="0">
                <a:solidFill>
                  <a:srgbClr val="FF0000"/>
                </a:solidFill>
              </a:rPr>
              <a:t>two </a:t>
            </a:r>
            <a:r>
              <a:rPr lang="en-US" sz="1960" dirty="0" smtClean="0">
                <a:solidFill>
                  <a:srgbClr val="FF0000"/>
                </a:solidFill>
              </a:rPr>
              <a:t>likely reasons why the high street banks turned down Mohanned’s request for a loan.	[4]</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Mohanned now wants to expand his business further. Identify and explain </a:t>
            </a:r>
            <a:r>
              <a:rPr lang="en-US" sz="1960" b="1" dirty="0" smtClean="0">
                <a:solidFill>
                  <a:srgbClr val="FF0000"/>
                </a:solidFill>
              </a:rPr>
              <a:t>two </a:t>
            </a:r>
            <a:r>
              <a:rPr lang="en-US" sz="1960" dirty="0" smtClean="0">
                <a:solidFill>
                  <a:srgbClr val="FF0000"/>
                </a:solidFill>
              </a:rPr>
              <a:t>benefits of using internal sources of finance to pay for this.	[6]</a:t>
            </a:r>
          </a:p>
          <a:p>
            <a:pPr marL="796925" indent="-339725">
              <a:spcAft>
                <a:spcPts val="0"/>
              </a:spcAft>
              <a:buClr>
                <a:srgbClr val="00B050"/>
              </a:buClr>
              <a:buFont typeface="+mj-lt"/>
              <a:buAutoNum type="alphaLcParenR"/>
              <a:tabLst>
                <a:tab pos="8405813" algn="r"/>
              </a:tabLst>
            </a:pPr>
            <a:r>
              <a:rPr lang="en-US" sz="1960" dirty="0" smtClean="0">
                <a:solidFill>
                  <a:srgbClr val="FF0000"/>
                </a:solidFill>
              </a:rPr>
              <a:t>10 year after setting up his business, Mohanned converted it into a public limited company to raise finance for business expansion. Do you think he was right to do this? Justify your answer.	[6]</a:t>
            </a:r>
          </a:p>
        </p:txBody>
      </p:sp>
      <p:sp>
        <p:nvSpPr>
          <p:cNvPr id="13" name="TextBox 12">
            <a:hlinkClick r:id="rId3" action="ppaction://hlinkfile"/>
          </p:cNvPr>
          <p:cNvSpPr txBox="1"/>
          <p:nvPr/>
        </p:nvSpPr>
        <p:spPr>
          <a:xfrm>
            <a:off x="288782" y="6021288"/>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27812497"/>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269</a:t>
            </a:r>
            <a:endParaRPr lang="en-GB"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632848" cy="625434"/>
          </a:xfrm>
        </p:spPr>
        <p:txBody>
          <a:bodyPr>
            <a:noAutofit/>
          </a:bodyPr>
          <a:lstStyle/>
          <a:p>
            <a:r>
              <a:rPr lang="en-GB" sz="2400" dirty="0" smtClean="0"/>
              <a:t>5.1 – Sources of Finance: Exam-Styles Questions – Paper 1</a:t>
            </a:r>
            <a:endParaRPr lang="en-GB" sz="2400" b="1" dirty="0" smtClean="0"/>
          </a:p>
        </p:txBody>
      </p:sp>
      <p:sp>
        <p:nvSpPr>
          <p:cNvPr id="8" name="Rectangle 7"/>
          <p:cNvSpPr/>
          <p:nvPr/>
        </p:nvSpPr>
        <p:spPr>
          <a:xfrm>
            <a:off x="323528" y="1165335"/>
            <a:ext cx="8496944" cy="5164491"/>
          </a:xfrm>
          <a:prstGeom prst="rect">
            <a:avLst/>
          </a:prstGeom>
        </p:spPr>
        <p:txBody>
          <a:bodyPr wrap="square">
            <a:spAutoFit/>
          </a:bodyPr>
          <a:lstStyle/>
          <a:p>
            <a:pPr marL="339725" indent="-339725">
              <a:spcAft>
                <a:spcPts val="0"/>
              </a:spcAft>
              <a:buClr>
                <a:srgbClr val="00B050"/>
              </a:buClr>
              <a:buFont typeface="+mj-lt"/>
              <a:buAutoNum type="arabicPeriod" startAt="2"/>
              <a:tabLst>
                <a:tab pos="8405813" algn="r"/>
              </a:tabLst>
            </a:pPr>
            <a:r>
              <a:rPr lang="en-US" sz="2060" dirty="0" smtClean="0">
                <a:solidFill>
                  <a:srgbClr val="FF0000"/>
                </a:solidFill>
              </a:rPr>
              <a:t> Afanan owns a small farm. The income of the business varies greatly during the year. The farm makes a small profit </a:t>
            </a:r>
            <a:r>
              <a:rPr lang="en-US" sz="2060" dirty="0">
                <a:solidFill>
                  <a:srgbClr val="FF0000"/>
                </a:solidFill>
              </a:rPr>
              <a:t>but </a:t>
            </a:r>
            <a:r>
              <a:rPr lang="en-US" sz="2060" dirty="0" smtClean="0">
                <a:solidFill>
                  <a:srgbClr val="FF0000"/>
                </a:solidFill>
              </a:rPr>
              <a:t>Afanan is ambitious. He wants to take over a </a:t>
            </a:r>
            <a:r>
              <a:rPr lang="en-US" sz="2060" dirty="0" err="1" smtClean="0">
                <a:solidFill>
                  <a:srgbClr val="FF0000"/>
                </a:solidFill>
              </a:rPr>
              <a:t>neighbour’s</a:t>
            </a:r>
            <a:r>
              <a:rPr lang="en-US" sz="2060" dirty="0" smtClean="0">
                <a:solidFill>
                  <a:srgbClr val="FF0000"/>
                </a:solidFill>
              </a:rPr>
              <a:t> farm and increase the range of crops he sells. He thinks that he needs long-term finance and plans to take out a bank loan to pay for the takeover. He has already borrowed money to buy a new tractor. A friend has advised him to form a company and sell shares.</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What is meant by long-term finance?	[2]</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t>
            </a:r>
            <a:r>
              <a:rPr lang="en-US" sz="2060" b="1" dirty="0" smtClean="0">
                <a:solidFill>
                  <a:srgbClr val="FF0000"/>
                </a:solidFill>
              </a:rPr>
              <a:t>two</a:t>
            </a:r>
            <a:r>
              <a:rPr lang="en-US" sz="2060" dirty="0" smtClean="0">
                <a:solidFill>
                  <a:srgbClr val="FF0000"/>
                </a:solidFill>
              </a:rPr>
              <a:t> types of short-term finance </a:t>
            </a:r>
            <a:r>
              <a:rPr lang="en-US" sz="2060" dirty="0">
                <a:solidFill>
                  <a:srgbClr val="FF0000"/>
                </a:solidFill>
              </a:rPr>
              <a:t>Afanan </a:t>
            </a:r>
            <a:r>
              <a:rPr lang="en-US" sz="2060" dirty="0" smtClean="0">
                <a:solidFill>
                  <a:srgbClr val="FF0000"/>
                </a:solidFill>
              </a:rPr>
              <a:t> could use when farm income is low.	[2]</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and explain </a:t>
            </a:r>
            <a:r>
              <a:rPr lang="en-US" sz="2060" b="1" dirty="0" smtClean="0">
                <a:solidFill>
                  <a:srgbClr val="FF0000"/>
                </a:solidFill>
              </a:rPr>
              <a:t>two</a:t>
            </a:r>
            <a:r>
              <a:rPr lang="en-US" sz="2060" dirty="0" smtClean="0">
                <a:solidFill>
                  <a:srgbClr val="FF0000"/>
                </a:solidFill>
              </a:rPr>
              <a:t> forms of internal finance </a:t>
            </a:r>
            <a:r>
              <a:rPr lang="en-US" sz="2060" dirty="0">
                <a:solidFill>
                  <a:srgbClr val="FF0000"/>
                </a:solidFill>
              </a:rPr>
              <a:t>Afanan </a:t>
            </a:r>
            <a:r>
              <a:rPr lang="en-US" sz="2060" dirty="0" smtClean="0">
                <a:solidFill>
                  <a:srgbClr val="FF0000"/>
                </a:solidFill>
              </a:rPr>
              <a:t>could have used to buy the tractor.	[4]</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Identify and explain </a:t>
            </a:r>
            <a:r>
              <a:rPr lang="en-US" sz="2060" b="1" dirty="0" smtClean="0">
                <a:solidFill>
                  <a:srgbClr val="FF0000"/>
                </a:solidFill>
              </a:rPr>
              <a:t>two</a:t>
            </a:r>
            <a:r>
              <a:rPr lang="en-US" sz="2060" dirty="0" smtClean="0">
                <a:solidFill>
                  <a:srgbClr val="FF0000"/>
                </a:solidFill>
              </a:rPr>
              <a:t> pieces of information a bank would look at before granting a loan to </a:t>
            </a:r>
            <a:r>
              <a:rPr lang="en-US" sz="2060" dirty="0">
                <a:solidFill>
                  <a:srgbClr val="FF0000"/>
                </a:solidFill>
              </a:rPr>
              <a:t>Afanan</a:t>
            </a:r>
            <a:r>
              <a:rPr lang="en-US" sz="2060" dirty="0" smtClean="0">
                <a:solidFill>
                  <a:srgbClr val="FF0000"/>
                </a:solidFill>
              </a:rPr>
              <a:t>.	[6]</a:t>
            </a:r>
          </a:p>
          <a:p>
            <a:pPr marL="855663" indent="-398463">
              <a:spcAft>
                <a:spcPts val="0"/>
              </a:spcAft>
              <a:buClr>
                <a:srgbClr val="00B050"/>
              </a:buClr>
              <a:buFont typeface="+mj-lt"/>
              <a:buAutoNum type="alphaLcParenR"/>
              <a:tabLst>
                <a:tab pos="8405813" algn="r"/>
              </a:tabLst>
            </a:pPr>
            <a:r>
              <a:rPr lang="en-US" sz="2060" dirty="0" smtClean="0">
                <a:solidFill>
                  <a:srgbClr val="FF0000"/>
                </a:solidFill>
              </a:rPr>
              <a:t>Do you think </a:t>
            </a:r>
            <a:r>
              <a:rPr lang="en-US" sz="2060" dirty="0">
                <a:solidFill>
                  <a:srgbClr val="FF0000"/>
                </a:solidFill>
              </a:rPr>
              <a:t>Afanan </a:t>
            </a:r>
            <a:r>
              <a:rPr lang="en-US" sz="2060" dirty="0" smtClean="0">
                <a:solidFill>
                  <a:srgbClr val="FF0000"/>
                </a:solidFill>
              </a:rPr>
              <a:t>should raise finance for the takeover by forming a company and selling shares? Justify your answer.	[6]</a:t>
            </a:r>
          </a:p>
        </p:txBody>
      </p:sp>
      <p:sp>
        <p:nvSpPr>
          <p:cNvPr id="10" name="TextBox 9">
            <a:hlinkClick r:id="rId3" action="ppaction://hlinkfile"/>
          </p:cNvPr>
          <p:cNvSpPr txBox="1"/>
          <p:nvPr/>
        </p:nvSpPr>
        <p:spPr>
          <a:xfrm>
            <a:off x="251520" y="6006660"/>
            <a:ext cx="466794" cy="646331"/>
          </a:xfrm>
          <a:prstGeom prst="rect">
            <a:avLst/>
          </a:prstGeom>
          <a:noFill/>
        </p:spPr>
        <p:txBody>
          <a:bodyPr wrap="none" rtlCol="0">
            <a:spAutoFit/>
          </a:bodyPr>
          <a:lstStyle/>
          <a:p>
            <a:r>
              <a:rPr lang="en-US" sz="36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03958586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5.1 – Glossary</a:t>
            </a:r>
            <a:endParaRPr lang="en-GB" sz="4000" b="1" dirty="0" smtClean="0"/>
          </a:p>
        </p:txBody>
      </p:sp>
      <p:sp>
        <p:nvSpPr>
          <p:cNvPr id="8" name="Rectangle 7"/>
          <p:cNvSpPr/>
          <p:nvPr/>
        </p:nvSpPr>
        <p:spPr>
          <a:xfrm>
            <a:off x="323850" y="1179324"/>
            <a:ext cx="8496622" cy="5262979"/>
          </a:xfrm>
          <a:prstGeom prst="rect">
            <a:avLst/>
          </a:prstGeom>
        </p:spPr>
        <p:txBody>
          <a:bodyPr wrap="square">
            <a:spAutoFit/>
          </a:bodyPr>
          <a:lstStyle/>
          <a:p>
            <a:r>
              <a:rPr lang="en-GB" sz="2100" dirty="0"/>
              <a:t>These are the technical terms you will need to know for the exam. Add them to your own Glossary.</a:t>
            </a:r>
            <a:endParaRPr lang="en-GB" sz="2100" dirty="0">
              <a:latin typeface="Calibri" pitchFamily="34" charset="0"/>
              <a:cs typeface="Calibri" pitchFamily="34" charset="0"/>
            </a:endParaRPr>
          </a:p>
          <a:p>
            <a:pPr marL="0" indent="0">
              <a:buNone/>
            </a:pPr>
            <a:r>
              <a:rPr lang="en-US" sz="2100" b="1" dirty="0" smtClean="0"/>
              <a:t>Start-up Capital – </a:t>
            </a:r>
            <a:r>
              <a:rPr lang="en-US" sz="2100" dirty="0" smtClean="0"/>
              <a:t>The finance needed by a new business to pay for essential fixed or current assets before it can begin trading.</a:t>
            </a:r>
          </a:p>
          <a:p>
            <a:pPr marL="0" indent="0">
              <a:buNone/>
            </a:pPr>
            <a:r>
              <a:rPr lang="en-US" sz="2100" b="1" dirty="0" smtClean="0"/>
              <a:t>Working Capital</a:t>
            </a:r>
            <a:r>
              <a:rPr lang="en-US" sz="2100" dirty="0" smtClean="0"/>
              <a:t> – The finance needed by a business to pay its day-to-day costs.</a:t>
            </a:r>
          </a:p>
          <a:p>
            <a:pPr marL="0" indent="0">
              <a:buNone/>
            </a:pPr>
            <a:r>
              <a:rPr lang="en-US" sz="2100" b="1" dirty="0" smtClean="0"/>
              <a:t>Capital Expenditure</a:t>
            </a:r>
            <a:r>
              <a:rPr lang="en-US" sz="2100" dirty="0" smtClean="0"/>
              <a:t> – Money spent on fixed assets which will last for more than a year.</a:t>
            </a:r>
          </a:p>
          <a:p>
            <a:pPr marL="0" indent="0">
              <a:buNone/>
            </a:pPr>
            <a:r>
              <a:rPr lang="en-US" sz="2100" b="1" dirty="0" smtClean="0"/>
              <a:t>Revenue Expenditure</a:t>
            </a:r>
            <a:r>
              <a:rPr lang="en-US" sz="2100" dirty="0" smtClean="0"/>
              <a:t> – Money spent on day-to-day expenses which do not involve the purchase of a long-term asset, for example wages or rent.</a:t>
            </a:r>
          </a:p>
          <a:p>
            <a:pPr marL="0" indent="0">
              <a:buNone/>
            </a:pPr>
            <a:r>
              <a:rPr lang="en-US" sz="2100" b="1" dirty="0" smtClean="0"/>
              <a:t>Internal Finance </a:t>
            </a:r>
            <a:r>
              <a:rPr lang="en-US" sz="2100" dirty="0" smtClean="0"/>
              <a:t>– Obtained from within the business itself</a:t>
            </a:r>
          </a:p>
          <a:p>
            <a:pPr marL="0" indent="0">
              <a:buNone/>
            </a:pPr>
            <a:r>
              <a:rPr lang="en-US" sz="2100" b="1" dirty="0" smtClean="0"/>
              <a:t>External Finance </a:t>
            </a:r>
            <a:r>
              <a:rPr lang="en-US" sz="2100" dirty="0" smtClean="0"/>
              <a:t>– Obtained from sources outside of and separate from the business.</a:t>
            </a:r>
          </a:p>
          <a:p>
            <a:pPr marL="0" indent="0">
              <a:buNone/>
            </a:pPr>
            <a:r>
              <a:rPr lang="en-US" sz="2100" b="1" dirty="0" smtClean="0"/>
              <a:t>Micro Finance </a:t>
            </a:r>
            <a:r>
              <a:rPr lang="en-US" sz="2100" dirty="0" smtClean="0"/>
              <a:t>– providing financial services – including small loans – to poor people not served by traditional banks.</a:t>
            </a:r>
          </a:p>
        </p:txBody>
      </p:sp>
    </p:spTree>
    <p:extLst>
      <p:ext uri="{BB962C8B-B14F-4D97-AF65-F5344CB8AC3E}">
        <p14:creationId xmlns:p14="http://schemas.microsoft.com/office/powerpoint/2010/main" val="513666076"/>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5.1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006893075"/>
              </p:ext>
            </p:extLst>
          </p:nvPr>
        </p:nvGraphicFramePr>
        <p:xfrm>
          <a:off x="7164288"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73294"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24744"/>
            <a:ext cx="6732116" cy="5620000"/>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Outlines below are the objectives for this section of the Unit. They should be revised as part of the exam preparation.</a:t>
            </a:r>
          </a:p>
          <a:p>
            <a:r>
              <a:rPr lang="en-US" sz="1870" b="1" dirty="0" smtClean="0">
                <a:latin typeface="Arial" panose="020B0604020202020204" pitchFamily="34" charset="0"/>
                <a:cs typeface="Arial" panose="020B0604020202020204" pitchFamily="34" charset="0"/>
              </a:rPr>
              <a:t>5.1.1 - </a:t>
            </a: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need for business finance:</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reasons why businesses need finance, e.g. </a:t>
            </a:r>
            <a:r>
              <a:rPr lang="en-US" sz="1870" dirty="0" smtClean="0">
                <a:latin typeface="Arial" panose="020B0604020202020204" pitchFamily="34" charset="0"/>
                <a:cs typeface="Arial" panose="020B0604020202020204" pitchFamily="34" charset="0"/>
              </a:rPr>
              <a:t>start-up capital</a:t>
            </a:r>
            <a:r>
              <a:rPr lang="en-US" sz="1870" dirty="0">
                <a:latin typeface="Arial" panose="020B0604020202020204" pitchFamily="34" charset="0"/>
                <a:cs typeface="Arial" panose="020B0604020202020204" pitchFamily="34" charset="0"/>
              </a:rPr>
              <a:t>, capital for expansion and additional working capital</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Understand </a:t>
            </a:r>
            <a:r>
              <a:rPr lang="en-US" sz="1870" dirty="0">
                <a:latin typeface="Arial" panose="020B0604020202020204" pitchFamily="34" charset="0"/>
                <a:cs typeface="Arial" panose="020B0604020202020204" pitchFamily="34" charset="0"/>
              </a:rPr>
              <a:t>the difference between short-term and </a:t>
            </a:r>
            <a:r>
              <a:rPr lang="en-US" sz="1870" dirty="0" smtClean="0">
                <a:latin typeface="Arial" panose="020B0604020202020204" pitchFamily="34" charset="0"/>
                <a:cs typeface="Arial" panose="020B0604020202020204" pitchFamily="34" charset="0"/>
              </a:rPr>
              <a:t>long-term </a:t>
            </a:r>
            <a:r>
              <a:rPr lang="en-GB" sz="1870" dirty="0" smtClean="0">
                <a:latin typeface="Arial" panose="020B0604020202020204" pitchFamily="34" charset="0"/>
                <a:cs typeface="Arial" panose="020B0604020202020204" pitchFamily="34" charset="0"/>
              </a:rPr>
              <a:t>finance </a:t>
            </a:r>
            <a:r>
              <a:rPr lang="en-GB" sz="1870" dirty="0">
                <a:latin typeface="Arial" panose="020B0604020202020204" pitchFamily="34" charset="0"/>
                <a:cs typeface="Arial" panose="020B0604020202020204" pitchFamily="34" charset="0"/>
              </a:rPr>
              <a:t>needs</a:t>
            </a:r>
          </a:p>
          <a:p>
            <a:r>
              <a:rPr lang="en-US" sz="1870" b="1" dirty="0">
                <a:latin typeface="Arial" panose="020B0604020202020204" pitchFamily="34" charset="0"/>
                <a:cs typeface="Arial" panose="020B0604020202020204" pitchFamily="34" charset="0"/>
              </a:rPr>
              <a:t>5.1.2 </a:t>
            </a:r>
            <a:r>
              <a:rPr lang="en-US" sz="1870" b="1" dirty="0" smtClean="0">
                <a:latin typeface="Arial" panose="020B0604020202020204" pitchFamily="34" charset="0"/>
                <a:cs typeface="Arial" panose="020B0604020202020204" pitchFamily="34" charset="0"/>
              </a:rPr>
              <a:t>- </a:t>
            </a: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sources of capital:</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Internal </a:t>
            </a:r>
            <a:r>
              <a:rPr lang="en-US" sz="1870" dirty="0">
                <a:latin typeface="Arial" panose="020B0604020202020204" pitchFamily="34" charset="0"/>
                <a:cs typeface="Arial" panose="020B0604020202020204" pitchFamily="34" charset="0"/>
              </a:rPr>
              <a:t>sources and external sources with examples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Short-term </a:t>
            </a:r>
            <a:r>
              <a:rPr lang="en-US" sz="1870" dirty="0">
                <a:latin typeface="Arial" panose="020B0604020202020204" pitchFamily="34" charset="0"/>
                <a:cs typeface="Arial" panose="020B0604020202020204" pitchFamily="34" charset="0"/>
              </a:rPr>
              <a:t>and long-term sources with examples, e.g. debt </a:t>
            </a:r>
            <a:r>
              <a:rPr lang="en-US" sz="1870" dirty="0" smtClean="0">
                <a:latin typeface="Arial" panose="020B0604020202020204" pitchFamily="34" charset="0"/>
                <a:cs typeface="Arial" panose="020B0604020202020204" pitchFamily="34" charset="0"/>
              </a:rPr>
              <a:t>or </a:t>
            </a:r>
            <a:r>
              <a:rPr lang="en-GB" sz="1870" dirty="0" smtClean="0">
                <a:latin typeface="Arial" panose="020B0604020202020204" pitchFamily="34" charset="0"/>
                <a:cs typeface="Arial" panose="020B0604020202020204" pitchFamily="34" charset="0"/>
              </a:rPr>
              <a:t>equity </a:t>
            </a:r>
            <a:r>
              <a:rPr lang="en-GB" sz="1870" dirty="0">
                <a:latin typeface="Arial" panose="020B0604020202020204" pitchFamily="34" charset="0"/>
                <a:cs typeface="Arial" panose="020B0604020202020204" pitchFamily="34" charset="0"/>
              </a:rPr>
              <a:t>for long-term finance</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Importance </a:t>
            </a:r>
            <a:r>
              <a:rPr lang="en-US" sz="1870" dirty="0">
                <a:latin typeface="Arial" panose="020B0604020202020204" pitchFamily="34" charset="0"/>
                <a:cs typeface="Arial" panose="020B0604020202020204" pitchFamily="34" charset="0"/>
              </a:rPr>
              <a:t>of micro-finance in developing economies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The </a:t>
            </a:r>
            <a:r>
              <a:rPr lang="en-US" sz="1870" dirty="0">
                <a:latin typeface="Arial" panose="020B0604020202020204" pitchFamily="34" charset="0"/>
                <a:cs typeface="Arial" panose="020B0604020202020204" pitchFamily="34" charset="0"/>
              </a:rPr>
              <a:t>main factors considered in making the financial choice, </a:t>
            </a:r>
            <a:r>
              <a:rPr lang="en-US" sz="1870" dirty="0" smtClean="0">
                <a:latin typeface="Arial" panose="020B0604020202020204" pitchFamily="34" charset="0"/>
                <a:cs typeface="Arial" panose="020B0604020202020204" pitchFamily="34" charset="0"/>
              </a:rPr>
              <a:t>e.g. size </a:t>
            </a:r>
            <a:r>
              <a:rPr lang="en-US" sz="1870" dirty="0">
                <a:latin typeface="Arial" panose="020B0604020202020204" pitchFamily="34" charset="0"/>
                <a:cs typeface="Arial" panose="020B0604020202020204" pitchFamily="34" charset="0"/>
              </a:rPr>
              <a:t>and legal form of business, amount required, length of </a:t>
            </a:r>
            <a:r>
              <a:rPr lang="en-US" sz="1870" dirty="0" smtClean="0">
                <a:latin typeface="Arial" panose="020B0604020202020204" pitchFamily="34" charset="0"/>
                <a:cs typeface="Arial" panose="020B0604020202020204" pitchFamily="34" charset="0"/>
              </a:rPr>
              <a:t>time, </a:t>
            </a:r>
            <a:r>
              <a:rPr lang="en-GB" sz="1870" dirty="0" smtClean="0">
                <a:latin typeface="Arial" panose="020B0604020202020204" pitchFamily="34" charset="0"/>
                <a:cs typeface="Arial" panose="020B0604020202020204" pitchFamily="34" charset="0"/>
              </a:rPr>
              <a:t>existing </a:t>
            </a:r>
            <a:r>
              <a:rPr lang="en-GB" sz="1870" dirty="0">
                <a:latin typeface="Arial" panose="020B0604020202020204" pitchFamily="34" charset="0"/>
                <a:cs typeface="Arial" panose="020B0604020202020204" pitchFamily="34" charset="0"/>
              </a:rPr>
              <a:t>loans</a:t>
            </a:r>
          </a:p>
          <a:p>
            <a:pPr marL="395288" indent="-223838">
              <a:buFont typeface="Arial" panose="020B0604020202020204" pitchFamily="34" charset="0"/>
              <a:buChar char="•"/>
            </a:pPr>
            <a:r>
              <a:rPr lang="en-US" sz="1870" dirty="0" smtClean="0">
                <a:latin typeface="Arial" panose="020B0604020202020204" pitchFamily="34" charset="0"/>
                <a:cs typeface="Arial" panose="020B0604020202020204" pitchFamily="34" charset="0"/>
              </a:rPr>
              <a:t>Recommend </a:t>
            </a:r>
            <a:r>
              <a:rPr lang="en-US" sz="1870" dirty="0">
                <a:latin typeface="Arial" panose="020B0604020202020204" pitchFamily="34" charset="0"/>
                <a:cs typeface="Arial" panose="020B0604020202020204" pitchFamily="34" charset="0"/>
              </a:rPr>
              <a:t>and justify appropriate source(s) of finance in </a:t>
            </a:r>
            <a:r>
              <a:rPr lang="en-US" sz="1870" dirty="0" smtClean="0">
                <a:latin typeface="Arial" panose="020B0604020202020204" pitchFamily="34" charset="0"/>
                <a:cs typeface="Arial" panose="020B0604020202020204" pitchFamily="34" charset="0"/>
              </a:rPr>
              <a:t>given </a:t>
            </a:r>
            <a:r>
              <a:rPr lang="en-GB" sz="1870" dirty="0" smtClean="0">
                <a:latin typeface="Arial" panose="020B0604020202020204" pitchFamily="34" charset="0"/>
                <a:cs typeface="Arial" panose="020B0604020202020204" pitchFamily="34" charset="0"/>
              </a:rPr>
              <a:t>circumstances</a:t>
            </a:r>
            <a:endParaRPr lang="en-GB" sz="187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What do Finance Departments Do?</a:t>
            </a:r>
            <a:endParaRPr lang="en-GB" sz="3200" b="1" dirty="0" smtClean="0"/>
          </a:p>
        </p:txBody>
      </p:sp>
      <p:sp>
        <p:nvSpPr>
          <p:cNvPr id="8" name="Rectangle 7"/>
          <p:cNvSpPr/>
          <p:nvPr/>
        </p:nvSpPr>
        <p:spPr>
          <a:xfrm>
            <a:off x="323849" y="1124744"/>
            <a:ext cx="6696423" cy="3477875"/>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2200" dirty="0" smtClean="0"/>
              <a:t>Finance departments fulfil a very important role in business. They have the following responsibilities:</a:t>
            </a:r>
          </a:p>
          <a:p>
            <a:pPr marL="568325" indent="-219075">
              <a:spcAft>
                <a:spcPts val="0"/>
              </a:spcAft>
              <a:buClr>
                <a:srgbClr val="00B050"/>
              </a:buClr>
              <a:buFont typeface="Arial" panose="020B0604020202020204" pitchFamily="34" charset="0"/>
              <a:buChar char="•"/>
            </a:pPr>
            <a:r>
              <a:rPr lang="en-US" sz="2200" dirty="0" smtClean="0"/>
              <a:t>Recording all financial transactions, such as payments and sales revenue</a:t>
            </a:r>
          </a:p>
          <a:p>
            <a:pPr marL="568325" indent="-219075">
              <a:spcAft>
                <a:spcPts val="0"/>
              </a:spcAft>
              <a:buClr>
                <a:srgbClr val="00B050"/>
              </a:buClr>
              <a:buFont typeface="Arial" panose="020B0604020202020204" pitchFamily="34" charset="0"/>
              <a:buChar char="•"/>
            </a:pPr>
            <a:r>
              <a:rPr lang="en-US" sz="2200" dirty="0" smtClean="0"/>
              <a:t>Preparing final accounts</a:t>
            </a:r>
          </a:p>
          <a:p>
            <a:pPr marL="568325" indent="-219075">
              <a:spcAft>
                <a:spcPts val="0"/>
              </a:spcAft>
              <a:buClr>
                <a:srgbClr val="00B050"/>
              </a:buClr>
              <a:buFont typeface="Arial" panose="020B0604020202020204" pitchFamily="34" charset="0"/>
              <a:buChar char="•"/>
            </a:pPr>
            <a:r>
              <a:rPr lang="en-US" sz="2200" dirty="0" smtClean="0"/>
              <a:t>Producing accounting information for managers</a:t>
            </a:r>
          </a:p>
          <a:p>
            <a:pPr marL="568325" indent="-219075">
              <a:spcAft>
                <a:spcPts val="0"/>
              </a:spcAft>
              <a:buClr>
                <a:srgbClr val="00B050"/>
              </a:buClr>
              <a:buFont typeface="Arial" panose="020B0604020202020204" pitchFamily="34" charset="0"/>
              <a:buChar char="•"/>
            </a:pPr>
            <a:r>
              <a:rPr lang="en-US" sz="2200" dirty="0" smtClean="0"/>
              <a:t>Forecasting cash flows</a:t>
            </a:r>
          </a:p>
          <a:p>
            <a:pPr marL="568325" indent="-219075">
              <a:spcAft>
                <a:spcPts val="0"/>
              </a:spcAft>
              <a:buClr>
                <a:srgbClr val="00B050"/>
              </a:buClr>
              <a:buFont typeface="Arial" panose="020B0604020202020204" pitchFamily="34" charset="0"/>
              <a:buChar char="•"/>
            </a:pPr>
            <a:r>
              <a:rPr lang="en-US" sz="2200" dirty="0" smtClean="0"/>
              <a:t>Making important financial decisions e.g. which source of capital to use for different purposes within the business.</a:t>
            </a:r>
            <a:endParaRPr lang="en-GB" sz="2200"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pic>
        <p:nvPicPr>
          <p:cNvPr id="1026" name="Picture 2" descr="http://www.bsc.es/sites/default/files/public/about/organization/23072012organigrama-suppo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24" y="4751571"/>
            <a:ext cx="2987700" cy="1773773"/>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theswellesleyreport.com/wp-content/uploads/2012/12/screenshot_183-524x272.jpg"/>
          <p:cNvPicPr>
            <a:picLocks noChangeAspect="1" noChangeArrowheads="1"/>
          </p:cNvPicPr>
          <p:nvPr/>
        </p:nvPicPr>
        <p:blipFill rotWithShape="1">
          <a:blip r:embed="rId4">
            <a:extLst>
              <a:ext uri="{28A0092B-C50C-407E-A947-70E740481C1C}">
                <a14:useLocalDpi xmlns:a14="http://schemas.microsoft.com/office/drawing/2010/main" val="0"/>
              </a:ext>
            </a:extLst>
          </a:blip>
          <a:srcRect l="2885" t="19457" r="4780" b="8280"/>
          <a:stretch/>
        </p:blipFill>
        <p:spPr bwMode="auto">
          <a:xfrm>
            <a:off x="3541554" y="4751571"/>
            <a:ext cx="3406710" cy="1773773"/>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9" name="Table 8"/>
          <p:cNvGraphicFramePr>
            <a:graphicFrameLocks noGrp="1"/>
          </p:cNvGraphicFramePr>
          <p:nvPr>
            <p:extLst>
              <p:ext uri="{D42A27DB-BD31-4B8C-83A1-F6EECF244321}">
                <p14:modId xmlns:p14="http://schemas.microsoft.com/office/powerpoint/2010/main" val="97699009"/>
              </p:ext>
            </p:extLst>
          </p:nvPr>
        </p:nvGraphicFramePr>
        <p:xfrm>
          <a:off x="7164288"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5"/>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5"/>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5"/>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73294"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72882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24744"/>
            <a:ext cx="6696423" cy="5478423"/>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sz="1750" dirty="0" smtClean="0"/>
              <a:t>What is Finance? Finance is Money. We all need money to purchase the goods and services we require – everyday goods, like food, but also more expensive items such as a house or car. Businesses need finance too – and this is often called ‘Capital’. Without finance they could not pay wages, buy materials or pay for assets. Here are three examples of why capital is needed:</a:t>
            </a:r>
          </a:p>
          <a:p>
            <a:pPr marL="568325" indent="-285750">
              <a:spcAft>
                <a:spcPts val="0"/>
              </a:spcAft>
              <a:buClr>
                <a:srgbClr val="00B050"/>
              </a:buClr>
              <a:buFont typeface="Arial" panose="020B0604020202020204" pitchFamily="34" charset="0"/>
              <a:buChar char="•"/>
            </a:pPr>
            <a:r>
              <a:rPr lang="en-US" sz="1750" dirty="0" smtClean="0"/>
              <a:t>Starting up a business</a:t>
            </a:r>
          </a:p>
          <a:p>
            <a:pPr marL="568325" indent="-285750">
              <a:spcAft>
                <a:spcPts val="0"/>
              </a:spcAft>
              <a:buClr>
                <a:srgbClr val="00B050"/>
              </a:buClr>
              <a:buFont typeface="Arial" panose="020B0604020202020204" pitchFamily="34" charset="0"/>
              <a:buChar char="•"/>
            </a:pPr>
            <a:r>
              <a:rPr lang="en-US" sz="1750" dirty="0" smtClean="0"/>
              <a:t>Expansion of an existing business</a:t>
            </a:r>
          </a:p>
          <a:p>
            <a:pPr marL="568325" indent="-285750">
              <a:spcAft>
                <a:spcPts val="0"/>
              </a:spcAft>
              <a:buClr>
                <a:srgbClr val="00B050"/>
              </a:buClr>
              <a:buFont typeface="Arial" panose="020B0604020202020204" pitchFamily="34" charset="0"/>
              <a:buChar char="•"/>
            </a:pPr>
            <a:r>
              <a:rPr lang="en-US" sz="1750" dirty="0" smtClean="0"/>
              <a:t>Increasing working capital</a:t>
            </a:r>
          </a:p>
          <a:p>
            <a:pPr>
              <a:spcAft>
                <a:spcPts val="0"/>
              </a:spcAft>
              <a:buClr>
                <a:srgbClr val="00B050"/>
              </a:buClr>
            </a:pPr>
            <a:r>
              <a:rPr lang="en-US" sz="1750" b="1" dirty="0"/>
              <a:t>Starting up a business</a:t>
            </a:r>
          </a:p>
          <a:p>
            <a:pPr marL="285750" indent="-285750">
              <a:spcAft>
                <a:spcPts val="0"/>
              </a:spcAft>
              <a:buClr>
                <a:srgbClr val="00B050"/>
              </a:buClr>
              <a:buFont typeface="Wingdings 3" panose="05040102010807070707" pitchFamily="18" charset="2"/>
              <a:buChar char=""/>
            </a:pPr>
            <a:r>
              <a:rPr lang="en-US" sz="1750" dirty="0" smtClean="0"/>
              <a:t>When individuals plan to start their own business, they should consider all of the buildings, land and equipment they will need to buy in order to start trading. These are usually called fixed assets (See Unit 5.3) and nearly all new buildings will need to purchase some of these.</a:t>
            </a:r>
          </a:p>
          <a:p>
            <a:pPr marL="285750" indent="-285750">
              <a:spcAft>
                <a:spcPts val="0"/>
              </a:spcAft>
              <a:buClr>
                <a:srgbClr val="00B050"/>
              </a:buClr>
              <a:buFont typeface="Wingdings 3" panose="05040102010807070707" pitchFamily="18" charset="2"/>
              <a:buChar char=""/>
            </a:pPr>
            <a:r>
              <a:rPr lang="en-US" sz="1750" dirty="0" smtClean="0"/>
              <a:t>In addition, the owner of the firm will need to obtain finance to purchase other assets such as inventories before goods can be sold to the first customers. The finance needed to launch a new business is often called </a:t>
            </a:r>
            <a:r>
              <a:rPr lang="en-US" sz="1750" b="1" dirty="0" smtClean="0">
                <a:solidFill>
                  <a:srgbClr val="FF0000"/>
                </a:solidFill>
              </a:rPr>
              <a:t>start-up capital.</a:t>
            </a:r>
            <a:endParaRPr lang="en-GB" sz="1750" dirty="0" smtClean="0">
              <a:solidFill>
                <a:srgbClr val="FF0000"/>
              </a:solidFill>
            </a:endParaRPr>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00187575"/>
              </p:ext>
            </p:extLst>
          </p:nvPr>
        </p:nvGraphicFramePr>
        <p:xfrm>
          <a:off x="7128594"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7600"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24744"/>
            <a:ext cx="6696423" cy="5509200"/>
          </a:xfrm>
          <a:prstGeom prst="rect">
            <a:avLst/>
          </a:prstGeom>
        </p:spPr>
        <p:txBody>
          <a:bodyPr wrap="square">
            <a:spAutoFit/>
          </a:bodyPr>
          <a:lstStyle/>
          <a:p>
            <a:pPr>
              <a:spcAft>
                <a:spcPts val="0"/>
              </a:spcAft>
              <a:buClr>
                <a:srgbClr val="00B050"/>
              </a:buClr>
            </a:pPr>
            <a:r>
              <a:rPr lang="en-US" sz="1760" b="1" dirty="0" smtClean="0"/>
              <a:t>Expanding an existing </a:t>
            </a:r>
            <a:r>
              <a:rPr lang="en-US" sz="1760" b="1" dirty="0"/>
              <a:t>business</a:t>
            </a:r>
          </a:p>
          <a:p>
            <a:pPr marL="285750" indent="-285750">
              <a:spcAft>
                <a:spcPts val="0"/>
              </a:spcAft>
              <a:buClr>
                <a:srgbClr val="00B050"/>
              </a:buClr>
              <a:buFont typeface="Wingdings 3" panose="05040102010807070707" pitchFamily="18" charset="2"/>
              <a:buChar char=""/>
            </a:pPr>
            <a:r>
              <a:rPr lang="en-US" sz="1760" dirty="0" smtClean="0"/>
              <a:t>The owners of a successful business will often take a decision to expand it in order to increase profits.</a:t>
            </a:r>
          </a:p>
          <a:p>
            <a:pPr marL="285750" indent="-285750">
              <a:spcAft>
                <a:spcPts val="0"/>
              </a:spcAft>
              <a:buClr>
                <a:srgbClr val="00B050"/>
              </a:buClr>
              <a:buFont typeface="Wingdings 3" panose="05040102010807070707" pitchFamily="18" charset="2"/>
              <a:buChar char=""/>
            </a:pPr>
            <a:r>
              <a:rPr lang="en-US" sz="1760" dirty="0" smtClean="0"/>
              <a:t>Additional fixed assets could be purchased – such as buildings and machinery. Another business could be purchased through a takeover.</a:t>
            </a:r>
          </a:p>
          <a:p>
            <a:pPr marL="285750" indent="-285750">
              <a:spcAft>
                <a:spcPts val="0"/>
              </a:spcAft>
              <a:buClr>
                <a:srgbClr val="00B050"/>
              </a:buClr>
              <a:buFont typeface="Wingdings 3" panose="05040102010807070707" pitchFamily="18" charset="2"/>
              <a:buChar char=""/>
            </a:pPr>
            <a:r>
              <a:rPr lang="en-US" sz="1760" dirty="0" smtClean="0"/>
              <a:t>Other types of expansion include developing new products to reach new markets. This form of growth could require substantial amounts of finance for research and development.</a:t>
            </a:r>
          </a:p>
          <a:p>
            <a:pPr>
              <a:spcAft>
                <a:spcPts val="0"/>
              </a:spcAft>
              <a:buClr>
                <a:srgbClr val="00B050"/>
              </a:buClr>
            </a:pPr>
            <a:r>
              <a:rPr lang="en-US" sz="1760" b="1" dirty="0" smtClean="0"/>
              <a:t>Additional working capital</a:t>
            </a:r>
          </a:p>
          <a:p>
            <a:pPr marL="285750" indent="-285750">
              <a:spcAft>
                <a:spcPts val="0"/>
              </a:spcAft>
              <a:buClr>
                <a:srgbClr val="00B050"/>
              </a:buClr>
              <a:buFont typeface="Wingdings 3" panose="05040102010807070707" pitchFamily="18" charset="2"/>
              <a:buChar char=""/>
            </a:pPr>
            <a:r>
              <a:rPr lang="en-US" sz="1760" b="1" dirty="0" smtClean="0">
                <a:solidFill>
                  <a:srgbClr val="FF0000"/>
                </a:solidFill>
              </a:rPr>
              <a:t>Working Capital </a:t>
            </a:r>
            <a:r>
              <a:rPr lang="en-US" sz="1760" dirty="0" smtClean="0"/>
              <a:t>is often described as the ‘life blood’ of a business. It is finance that is constantly needed by firms to pay for all their day-to-day activities. They have to pay wages, p[ay for raw materials, pay electricity and bills etc. The money available for them to do this is known as the firm’s working capital; It is vital to a business to have sufficient working capital to meet all its requirements.</a:t>
            </a:r>
          </a:p>
          <a:p>
            <a:pPr marL="285750" indent="-285750">
              <a:spcAft>
                <a:spcPts val="0"/>
              </a:spcAft>
              <a:buClr>
                <a:srgbClr val="00B050"/>
              </a:buClr>
              <a:buFont typeface="Wingdings 3" panose="05040102010807070707" pitchFamily="18" charset="2"/>
              <a:buChar char=""/>
            </a:pPr>
            <a:r>
              <a:rPr lang="en-US" sz="1760" dirty="0" smtClean="0"/>
              <a:t>Many businesses have stopped trading, not because they were unprofitable, but because they suffered from shortages of working capital.</a:t>
            </a:r>
            <a:endParaRPr lang="en-GB" sz="1760"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258</a:t>
            </a:r>
            <a:endParaRPr lang="en-GB"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00187575"/>
              </p:ext>
            </p:extLst>
          </p:nvPr>
        </p:nvGraphicFramePr>
        <p:xfrm>
          <a:off x="7128594" y="1124744"/>
          <a:ext cx="1691878" cy="5472608"/>
        </p:xfrm>
        <a:graphic>
          <a:graphicData uri="http://schemas.openxmlformats.org/drawingml/2006/table">
            <a:tbl>
              <a:tblPr firstRow="1" firstCol="1" lastRow="1" lastCol="1" bandRow="1" bandCol="1">
                <a:tableStyleId>{2D5ABB26-0587-4C30-8999-92F81FD0307C}</a:tableStyleId>
              </a:tblPr>
              <a:tblGrid>
                <a:gridCol w="1691878"/>
              </a:tblGrid>
              <a:tr h="369792">
                <a:tc>
                  <a:txBody>
                    <a:bodyPr/>
                    <a:lstStyle/>
                    <a:p>
                      <a:pPr>
                        <a:spcAft>
                          <a:spcPts val="0"/>
                        </a:spcAft>
                      </a:pPr>
                      <a:endParaRPr lang="en-GB" sz="15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816">
                <a:tc>
                  <a:txBody>
                    <a:bodyPr/>
                    <a:lstStyle/>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Where to begin when starting a company.</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How much does it take to form a business</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do banks work and why you need them</a:t>
                      </a:r>
                    </a:p>
                    <a:p>
                      <a:pPr marL="177800" indent="-177800" algn="l">
                        <a:spcAft>
                          <a:spcPts val="600"/>
                        </a:spcAft>
                        <a:buFontTx/>
                        <a:buBlip>
                          <a:blip r:embed="rId3"/>
                        </a:buBlip>
                      </a:pPr>
                      <a:r>
                        <a:rPr lang="en-GB" sz="153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530" baseline="0" dirty="0" smtClean="0">
                          <a:solidFill>
                            <a:srgbClr val="FF0000"/>
                          </a:solidFill>
                          <a:effectLst/>
                          <a:latin typeface="Arial" pitchFamily="34" charset="0"/>
                          <a:ea typeface="Times New Roman"/>
                          <a:cs typeface="Arial" pitchFamily="34" charset="0"/>
                        </a:rPr>
                        <a:t>How to get money for a business when working abroad.</a:t>
                      </a:r>
                      <a:endParaRPr lang="en-GB" sz="15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7600" y="1124744"/>
            <a:ext cx="154717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40790"/>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3200" dirty="0" smtClean="0"/>
              <a:t>5.1.1 – Why do Businesses Need Finance?</a:t>
            </a:r>
            <a:endParaRPr lang="en-GB" sz="3200" b="1" dirty="0" smtClean="0"/>
          </a:p>
        </p:txBody>
      </p:sp>
      <p:sp>
        <p:nvSpPr>
          <p:cNvPr id="8" name="Rectangle 7"/>
          <p:cNvSpPr/>
          <p:nvPr/>
        </p:nvSpPr>
        <p:spPr>
          <a:xfrm>
            <a:off x="323849" y="1196752"/>
            <a:ext cx="8496623" cy="2862322"/>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US" dirty="0" smtClean="0"/>
              <a:t>So the third major business need for finance is often to raise additional capital.</a:t>
            </a:r>
          </a:p>
          <a:p>
            <a:pPr marL="285750" indent="-285750">
              <a:spcAft>
                <a:spcPts val="0"/>
              </a:spcAft>
              <a:buClr>
                <a:srgbClr val="00B050"/>
              </a:buClr>
              <a:buFont typeface="Wingdings 3" panose="05040102010807070707" pitchFamily="18" charset="2"/>
              <a:buChar char=""/>
            </a:pPr>
            <a:r>
              <a:rPr lang="en-US" dirty="0" smtClean="0"/>
              <a:t>In all three cases, businesses may need finance to pay for </a:t>
            </a:r>
            <a:r>
              <a:rPr lang="en-US" dirty="0"/>
              <a:t>either </a:t>
            </a:r>
            <a:r>
              <a:rPr lang="en-US" b="1" dirty="0"/>
              <a:t>capital expenditure </a:t>
            </a:r>
            <a:r>
              <a:rPr lang="en-US" dirty="0"/>
              <a:t>or</a:t>
            </a:r>
            <a:r>
              <a:rPr lang="en-US" b="1" dirty="0"/>
              <a:t> revenue </a:t>
            </a:r>
            <a:r>
              <a:rPr lang="en-US" b="1" dirty="0" smtClean="0"/>
              <a:t>expenditure. </a:t>
            </a:r>
            <a:r>
              <a:rPr lang="en-US" dirty="0" smtClean="0"/>
              <a:t>It is important to understand the difference.</a:t>
            </a:r>
          </a:p>
          <a:p>
            <a:pPr marL="519113" indent="-236538">
              <a:spcAft>
                <a:spcPts val="0"/>
              </a:spcAft>
              <a:buClr>
                <a:srgbClr val="00B050"/>
              </a:buClr>
              <a:buFont typeface="Arial" panose="020B0604020202020204" pitchFamily="34" charset="0"/>
              <a:buChar char="•"/>
            </a:pPr>
            <a:r>
              <a:rPr lang="en-US" dirty="0" smtClean="0"/>
              <a:t>Capital expenditure is money spent on fixed assets such as buildings which will last for more than one year. These assets are needed at the start of a business and as it expands.</a:t>
            </a:r>
          </a:p>
          <a:p>
            <a:pPr marL="519113" indent="-236538">
              <a:spcAft>
                <a:spcPts val="0"/>
              </a:spcAft>
              <a:buClr>
                <a:srgbClr val="00B050"/>
              </a:buClr>
              <a:buFont typeface="Arial" panose="020B0604020202020204" pitchFamily="34" charset="0"/>
              <a:buChar char="•"/>
            </a:pPr>
            <a:r>
              <a:rPr lang="en-US" dirty="0" smtClean="0"/>
              <a:t>Revenue expenditure is money spent on day-to-day expenses, for example wages or rent.</a:t>
            </a:r>
          </a:p>
          <a:p>
            <a:pPr marL="285750" indent="-285750">
              <a:spcAft>
                <a:spcPts val="0"/>
              </a:spcAft>
              <a:buClr>
                <a:srgbClr val="00B050"/>
              </a:buClr>
              <a:buFont typeface="Wingdings 3" panose="05040102010807070707" pitchFamily="18" charset="2"/>
              <a:buChar char=""/>
            </a:pPr>
            <a:r>
              <a:rPr lang="en-US" b="1" dirty="0" smtClean="0"/>
              <a:t>Revision Summary: Financial needs of Businesses</a:t>
            </a:r>
            <a:endParaRPr lang="en-GB" b="1" dirty="0" smtClean="0"/>
          </a:p>
        </p:txBody>
      </p:sp>
      <p:sp>
        <p:nvSpPr>
          <p:cNvPr id="6" name="Round Same Side Corner Rectangle 5">
            <a:hlinkClick r:id="" action="ppaction://noaction"/>
          </p:cNvPr>
          <p:cNvSpPr/>
          <p:nvPr/>
        </p:nvSpPr>
        <p:spPr>
          <a:xfrm>
            <a:off x="6660232" y="695546"/>
            <a:ext cx="792088"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259</a:t>
            </a:r>
            <a:endParaRPr lang="en-GB" sz="2000" b="1" dirty="0">
              <a:latin typeface="Arial" panose="020B0604020202020204" pitchFamily="34" charset="0"/>
              <a:cs typeface="Arial" panose="020B0604020202020204" pitchFamily="34" charset="0"/>
            </a:endParaRPr>
          </a:p>
        </p:txBody>
      </p:sp>
      <p:grpSp>
        <p:nvGrpSpPr>
          <p:cNvPr id="7" name="Group 6"/>
          <p:cNvGrpSpPr/>
          <p:nvPr/>
        </p:nvGrpSpPr>
        <p:grpSpPr>
          <a:xfrm>
            <a:off x="2627784" y="5373216"/>
            <a:ext cx="3072943" cy="1080125"/>
            <a:chOff x="1291379" y="5469882"/>
            <a:chExt cx="4398530" cy="1546050"/>
          </a:xfrm>
        </p:grpSpPr>
        <p:sp>
          <p:nvSpPr>
            <p:cNvPr id="9" name="Rounded Rectangle 8"/>
            <p:cNvSpPr/>
            <p:nvPr/>
          </p:nvSpPr>
          <p:spPr>
            <a:xfrm>
              <a:off x="1291379" y="6236250"/>
              <a:ext cx="4398530" cy="77968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Capital to expand the business</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5" y="5469882"/>
              <a:ext cx="2737" cy="7663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553499" y="4878191"/>
            <a:ext cx="3225337"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FINANCIAL NEEDS OF BUSINESS</a:t>
            </a:r>
            <a:endParaRPr lang="en-US" b="1" dirty="0">
              <a:latin typeface="Calibri" panose="020F0502020204030204" pitchFamily="34" charset="0"/>
            </a:endParaRPr>
          </a:p>
        </p:txBody>
      </p:sp>
      <p:grpSp>
        <p:nvGrpSpPr>
          <p:cNvPr id="12" name="Group 11"/>
          <p:cNvGrpSpPr/>
          <p:nvPr/>
        </p:nvGrpSpPr>
        <p:grpSpPr>
          <a:xfrm>
            <a:off x="5778836" y="5125705"/>
            <a:ext cx="2897618" cy="1327638"/>
            <a:chOff x="5016328" y="5170353"/>
            <a:chExt cx="3939258" cy="1807496"/>
          </a:xfrm>
        </p:grpSpPr>
        <p:sp>
          <p:nvSpPr>
            <p:cNvPr id="13" name="Rounded Rectangle 12"/>
            <p:cNvSpPr/>
            <p:nvPr/>
          </p:nvSpPr>
          <p:spPr>
            <a:xfrm>
              <a:off x="5496954" y="6236258"/>
              <a:ext cx="3458632" cy="7415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Additional working capital</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5016328" y="5170353"/>
              <a:ext cx="2209942" cy="10659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778837" y="4079429"/>
            <a:ext cx="2897631" cy="1046275"/>
            <a:chOff x="6736025" y="7805277"/>
            <a:chExt cx="3852673" cy="2617974"/>
          </a:xfrm>
        </p:grpSpPr>
        <p:sp>
          <p:nvSpPr>
            <p:cNvPr id="16" name="Rounded Rectangle 15"/>
            <p:cNvSpPr/>
            <p:nvPr/>
          </p:nvSpPr>
          <p:spPr>
            <a:xfrm>
              <a:off x="7206099" y="7805277"/>
              <a:ext cx="3382599"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Capital expenditure</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6736025" y="8880441"/>
              <a:ext cx="2161374" cy="15428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548824" y="4077073"/>
            <a:ext cx="2222976" cy="1048631"/>
            <a:chOff x="-415035" y="4935139"/>
            <a:chExt cx="3181906" cy="1500987"/>
          </a:xfrm>
        </p:grpSpPr>
        <p:sp>
          <p:nvSpPr>
            <p:cNvPr id="19" name="Rounded Rectangle 18"/>
            <p:cNvSpPr/>
            <p:nvPr/>
          </p:nvSpPr>
          <p:spPr>
            <a:xfrm>
              <a:off x="-415035" y="4935139"/>
              <a:ext cx="3181906"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Revenue Expenditure</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175918" y="5559274"/>
              <a:ext cx="1278483" cy="8768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548824" y="5125704"/>
            <a:ext cx="2004675" cy="1273830"/>
            <a:chOff x="4006055" y="4755231"/>
            <a:chExt cx="2869437" cy="1823325"/>
          </a:xfrm>
        </p:grpSpPr>
        <p:sp>
          <p:nvSpPr>
            <p:cNvPr id="22" name="Rounded Rectangle 21"/>
            <p:cNvSpPr/>
            <p:nvPr/>
          </p:nvSpPr>
          <p:spPr>
            <a:xfrm>
              <a:off x="4006055" y="5875888"/>
              <a:ext cx="2400150" cy="70266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Start-up capital</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206131" y="4755231"/>
              <a:ext cx="1669361" cy="11206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06550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36756</TotalTime>
  <Words>6312</Words>
  <Application>Microsoft Office PowerPoint</Application>
  <PresentationFormat>On-screen Show (4:3)</PresentationFormat>
  <Paragraphs>553</Paragraphs>
  <Slides>39</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5.1 – Glossary</vt:lpstr>
      <vt:lpstr>5.1 – Assessment Objectives</vt:lpstr>
      <vt:lpstr>5.1.1 – What do Finance Departments Do?</vt:lpstr>
      <vt:lpstr>5.1.1 – Why do Businesses Need Finance?</vt:lpstr>
      <vt:lpstr>5.1.1 – Why do Businesses Need Finance?</vt:lpstr>
      <vt:lpstr>5.1.1 – Why do Businesses Need Finance?</vt:lpstr>
      <vt:lpstr>5.1.1 – Why do Businesses Need Finance?</vt:lpstr>
      <vt:lpstr>5.1.1 – Sources of Finance - Internal?</vt:lpstr>
      <vt:lpstr>5.1.1 – Sources of Finance - Internal?</vt:lpstr>
      <vt:lpstr>5.1.1 – Sources of Finance - Internal?</vt:lpstr>
      <vt:lpstr>5.1.1 – Sources of Finance? – Revision Activity</vt:lpstr>
      <vt:lpstr>5.1.2 – Sources of Finance - External?</vt:lpstr>
      <vt:lpstr>5.1.2 – Sources of Finance - External?</vt:lpstr>
      <vt:lpstr>5.1.2 – Sources of Finance - External?</vt:lpstr>
      <vt:lpstr>5.1.2 – Sources of Finance - External?</vt:lpstr>
      <vt:lpstr>5.1.2 – Sources of Finance - External?</vt:lpstr>
      <vt:lpstr>5.1.2 – Sources of Finance - External?</vt:lpstr>
      <vt:lpstr>5.1.2 – Sources of Finance - External?</vt:lpstr>
      <vt:lpstr>5.1.3 – Short Term and Long term Finance</vt:lpstr>
      <vt:lpstr>5.1.3 – Short Term and Long term Finance</vt:lpstr>
      <vt:lpstr>5.1.3 – Short Term and Long term Finance</vt:lpstr>
      <vt:lpstr>5.1.3 – Short Term and Long term Finance</vt:lpstr>
      <vt:lpstr>5.1.3 – Short Term and Long term Finance</vt:lpstr>
      <vt:lpstr>5.1.3 – Sources of Finance - External?</vt:lpstr>
      <vt:lpstr>5.1.3 – Sources of Finance: How businesses make the choice</vt:lpstr>
      <vt:lpstr>5.1.3 – Sources of Finance: How businesses make the choice</vt:lpstr>
      <vt:lpstr>5.1.3 – How businesses make the choice – Case Study</vt:lpstr>
      <vt:lpstr>5.1.4 – Sources of Finance: How businesses make the choice</vt:lpstr>
      <vt:lpstr>5.1.4 – Sources of Finance: How businesses make the choice</vt:lpstr>
      <vt:lpstr>5.1.4 – Short Term and Long term Finance</vt:lpstr>
      <vt:lpstr>5.1.4 – Sources of Finance: How businesses make the choice</vt:lpstr>
      <vt:lpstr>5.1.5 – Will Banks lend and Shareholders Invest?</vt:lpstr>
      <vt:lpstr>5.1.5 – Short Term and Long term Finance</vt:lpstr>
      <vt:lpstr>5.1.5 – Sources of Finance: International Business In Focus</vt:lpstr>
      <vt:lpstr>5.1 – Sources oFf ainnce: Exam-Styles Questions – Paper 1</vt:lpstr>
      <vt:lpstr>5.1 – Sources of Finance: Exam-Styles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1404</cp:revision>
  <cp:lastPrinted>2014-01-22T18:25:48Z</cp:lastPrinted>
  <dcterms:created xsi:type="dcterms:W3CDTF">2008-03-12T11:01:44Z</dcterms:created>
  <dcterms:modified xsi:type="dcterms:W3CDTF">2016-08-19T08:03:33Z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